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61" r:id="rId2"/>
    <p:sldId id="391" r:id="rId3"/>
    <p:sldId id="390" r:id="rId4"/>
    <p:sldId id="370" r:id="rId5"/>
    <p:sldId id="377" r:id="rId6"/>
    <p:sldId id="372" r:id="rId7"/>
    <p:sldId id="385" r:id="rId8"/>
    <p:sldId id="379" r:id="rId9"/>
    <p:sldId id="371" r:id="rId10"/>
    <p:sldId id="380" r:id="rId11"/>
    <p:sldId id="373" r:id="rId12"/>
    <p:sldId id="386" r:id="rId13"/>
    <p:sldId id="381" r:id="rId14"/>
    <p:sldId id="375" r:id="rId15"/>
    <p:sldId id="382" r:id="rId16"/>
    <p:sldId id="376" r:id="rId17"/>
    <p:sldId id="383" r:id="rId18"/>
    <p:sldId id="389" r:id="rId19"/>
    <p:sldId id="3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4A89"/>
    <a:srgbClr val="C0C9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2624AD-B7E3-4BFA-9FEF-D900E8F7FB41}" v="1" dt="2024-02-01T21:26:32.5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10"/>
    <p:restoredTop sz="96327"/>
  </p:normalViewPr>
  <p:slideViewPr>
    <p:cSldViewPr snapToGrid="0">
      <p:cViewPr varScale="1">
        <p:scale>
          <a:sx n="111" d="100"/>
          <a:sy n="111" d="100"/>
        </p:scale>
        <p:origin x="60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Blenkle" userId="a23880ed-e283-448e-966d-404b3f35f385" providerId="ADAL" clId="{5A2624AD-B7E3-4BFA-9FEF-D900E8F7FB41}"/>
    <pc:docChg chg="undo custSel addSld delSld modSld">
      <pc:chgData name="Jennifer Blenkle" userId="a23880ed-e283-448e-966d-404b3f35f385" providerId="ADAL" clId="{5A2624AD-B7E3-4BFA-9FEF-D900E8F7FB41}" dt="2024-02-01T21:35:09.533" v="85" actId="20577"/>
      <pc:docMkLst>
        <pc:docMk/>
      </pc:docMkLst>
      <pc:sldChg chg="modSp add del mod">
        <pc:chgData name="Jennifer Blenkle" userId="a23880ed-e283-448e-966d-404b3f35f385" providerId="ADAL" clId="{5A2624AD-B7E3-4BFA-9FEF-D900E8F7FB41}" dt="2024-02-01T21:30:52.212" v="26" actId="1076"/>
        <pc:sldMkLst>
          <pc:docMk/>
          <pc:sldMk cId="2074014025" sldId="371"/>
        </pc:sldMkLst>
        <pc:spChg chg="mod">
          <ac:chgData name="Jennifer Blenkle" userId="a23880ed-e283-448e-966d-404b3f35f385" providerId="ADAL" clId="{5A2624AD-B7E3-4BFA-9FEF-D900E8F7FB41}" dt="2024-02-01T21:30:52.212" v="26" actId="1076"/>
          <ac:spMkLst>
            <pc:docMk/>
            <pc:sldMk cId="2074014025" sldId="371"/>
            <ac:spMk id="2" creationId="{28A2E1A8-1198-D1A7-FF3C-494F22146B1B}"/>
          </ac:spMkLst>
        </pc:spChg>
      </pc:sldChg>
      <pc:sldChg chg="modSp mod">
        <pc:chgData name="Jennifer Blenkle" userId="a23880ed-e283-448e-966d-404b3f35f385" providerId="ADAL" clId="{5A2624AD-B7E3-4BFA-9FEF-D900E8F7FB41}" dt="2024-02-01T21:33:06.917" v="57" actId="6549"/>
        <pc:sldMkLst>
          <pc:docMk/>
          <pc:sldMk cId="1471434952" sldId="375"/>
        </pc:sldMkLst>
        <pc:spChg chg="mod">
          <ac:chgData name="Jennifer Blenkle" userId="a23880ed-e283-448e-966d-404b3f35f385" providerId="ADAL" clId="{5A2624AD-B7E3-4BFA-9FEF-D900E8F7FB41}" dt="2024-02-01T21:33:06.917" v="57" actId="6549"/>
          <ac:spMkLst>
            <pc:docMk/>
            <pc:sldMk cId="1471434952" sldId="375"/>
            <ac:spMk id="2" creationId="{28A2E1A8-1198-D1A7-FF3C-494F22146B1B}"/>
          </ac:spMkLst>
        </pc:spChg>
      </pc:sldChg>
      <pc:sldChg chg="modSp mod">
        <pc:chgData name="Jennifer Blenkle" userId="a23880ed-e283-448e-966d-404b3f35f385" providerId="ADAL" clId="{5A2624AD-B7E3-4BFA-9FEF-D900E8F7FB41}" dt="2024-02-01T21:33:59.833" v="83" actId="20577"/>
        <pc:sldMkLst>
          <pc:docMk/>
          <pc:sldMk cId="800974567" sldId="376"/>
        </pc:sldMkLst>
        <pc:spChg chg="mod">
          <ac:chgData name="Jennifer Blenkle" userId="a23880ed-e283-448e-966d-404b3f35f385" providerId="ADAL" clId="{5A2624AD-B7E3-4BFA-9FEF-D900E8F7FB41}" dt="2024-02-01T21:33:59.833" v="83" actId="20577"/>
          <ac:spMkLst>
            <pc:docMk/>
            <pc:sldMk cId="800974567" sldId="376"/>
            <ac:spMk id="2" creationId="{28A2E1A8-1198-D1A7-FF3C-494F22146B1B}"/>
          </ac:spMkLst>
        </pc:spChg>
      </pc:sldChg>
      <pc:sldChg chg="modSp mod">
        <pc:chgData name="Jennifer Blenkle" userId="a23880ed-e283-448e-966d-404b3f35f385" providerId="ADAL" clId="{5A2624AD-B7E3-4BFA-9FEF-D900E8F7FB41}" dt="2024-02-01T21:31:33.166" v="27" actId="255"/>
        <pc:sldMkLst>
          <pc:docMk/>
          <pc:sldMk cId="3454082479" sldId="379"/>
        </pc:sldMkLst>
        <pc:spChg chg="mod">
          <ac:chgData name="Jennifer Blenkle" userId="a23880ed-e283-448e-966d-404b3f35f385" providerId="ADAL" clId="{5A2624AD-B7E3-4BFA-9FEF-D900E8F7FB41}" dt="2024-02-01T21:31:33.166" v="27" actId="255"/>
          <ac:spMkLst>
            <pc:docMk/>
            <pc:sldMk cId="3454082479" sldId="379"/>
            <ac:spMk id="3" creationId="{EC24C100-CBC1-17F4-CCC5-157ED30D25DC}"/>
          </ac:spMkLst>
        </pc:spChg>
      </pc:sldChg>
      <pc:sldChg chg="modSp mod">
        <pc:chgData name="Jennifer Blenkle" userId="a23880ed-e283-448e-966d-404b3f35f385" providerId="ADAL" clId="{5A2624AD-B7E3-4BFA-9FEF-D900E8F7FB41}" dt="2024-02-01T21:34:46.177" v="84" actId="207"/>
        <pc:sldMkLst>
          <pc:docMk/>
          <pc:sldMk cId="590320020" sldId="383"/>
        </pc:sldMkLst>
        <pc:spChg chg="mod">
          <ac:chgData name="Jennifer Blenkle" userId="a23880ed-e283-448e-966d-404b3f35f385" providerId="ADAL" clId="{5A2624AD-B7E3-4BFA-9FEF-D900E8F7FB41}" dt="2024-02-01T21:34:46.177" v="84" actId="207"/>
          <ac:spMkLst>
            <pc:docMk/>
            <pc:sldMk cId="590320020" sldId="383"/>
            <ac:spMk id="3" creationId="{EC24C100-CBC1-17F4-CCC5-157ED30D25DC}"/>
          </ac:spMkLst>
        </pc:spChg>
      </pc:sldChg>
      <pc:sldChg chg="modSp mod">
        <pc:chgData name="Jennifer Blenkle" userId="a23880ed-e283-448e-966d-404b3f35f385" providerId="ADAL" clId="{5A2624AD-B7E3-4BFA-9FEF-D900E8F7FB41}" dt="2024-02-01T21:32:06.935" v="56" actId="115"/>
        <pc:sldMkLst>
          <pc:docMk/>
          <pc:sldMk cId="1734193342" sldId="386"/>
        </pc:sldMkLst>
        <pc:spChg chg="mod">
          <ac:chgData name="Jennifer Blenkle" userId="a23880ed-e283-448e-966d-404b3f35f385" providerId="ADAL" clId="{5A2624AD-B7E3-4BFA-9FEF-D900E8F7FB41}" dt="2024-02-01T21:32:06.935" v="56" actId="115"/>
          <ac:spMkLst>
            <pc:docMk/>
            <pc:sldMk cId="1734193342" sldId="386"/>
            <ac:spMk id="2" creationId="{28A2E1A8-1198-D1A7-FF3C-494F22146B1B}"/>
          </ac:spMkLst>
        </pc:spChg>
      </pc:sldChg>
      <pc:sldChg chg="del">
        <pc:chgData name="Jennifer Blenkle" userId="a23880ed-e283-448e-966d-404b3f35f385" providerId="ADAL" clId="{5A2624AD-B7E3-4BFA-9FEF-D900E8F7FB41}" dt="2024-02-01T21:26:27.879" v="0" actId="47"/>
        <pc:sldMkLst>
          <pc:docMk/>
          <pc:sldMk cId="1899889548" sldId="388"/>
        </pc:sldMkLst>
      </pc:sldChg>
      <pc:sldChg chg="modSp mod">
        <pc:chgData name="Jennifer Blenkle" userId="a23880ed-e283-448e-966d-404b3f35f385" providerId="ADAL" clId="{5A2624AD-B7E3-4BFA-9FEF-D900E8F7FB41}" dt="2024-02-01T21:35:09.533" v="85" actId="20577"/>
        <pc:sldMkLst>
          <pc:docMk/>
          <pc:sldMk cId="3990740094" sldId="389"/>
        </pc:sldMkLst>
        <pc:spChg chg="mod">
          <ac:chgData name="Jennifer Blenkle" userId="a23880ed-e283-448e-966d-404b3f35f385" providerId="ADAL" clId="{5A2624AD-B7E3-4BFA-9FEF-D900E8F7FB41}" dt="2024-02-01T21:35:09.533" v="85" actId="20577"/>
          <ac:spMkLst>
            <pc:docMk/>
            <pc:sldMk cId="3990740094" sldId="389"/>
            <ac:spMk id="2" creationId="{0C8395C0-12C2-AC66-A5B4-5C7EBC1FF754}"/>
          </ac:spMkLst>
        </pc:spChg>
      </pc:sldChg>
    </pc:docChg>
  </pc:docChgLst>
  <pc:docChgLst>
    <pc:chgData name="Sandra V. Spadoni" userId="b4f016d7-0280-4e9e-b6cc-99503fa41a28" providerId="ADAL" clId="{9331B0C5-73F0-4B45-92A5-873AA6D8EF01}"/>
    <pc:docChg chg="delSld modSld">
      <pc:chgData name="Sandra V. Spadoni" userId="b4f016d7-0280-4e9e-b6cc-99503fa41a28" providerId="ADAL" clId="{9331B0C5-73F0-4B45-92A5-873AA6D8EF01}" dt="2024-02-02T18:17:35.510" v="9" actId="20577"/>
      <pc:docMkLst>
        <pc:docMk/>
      </pc:docMkLst>
      <pc:sldChg chg="del">
        <pc:chgData name="Sandra V. Spadoni" userId="b4f016d7-0280-4e9e-b6cc-99503fa41a28" providerId="ADAL" clId="{9331B0C5-73F0-4B45-92A5-873AA6D8EF01}" dt="2024-02-02T18:17:14.936" v="0" actId="47"/>
        <pc:sldMkLst>
          <pc:docMk/>
          <pc:sldMk cId="369869270" sldId="387"/>
        </pc:sldMkLst>
      </pc:sldChg>
      <pc:sldChg chg="modSp mod">
        <pc:chgData name="Sandra V. Spadoni" userId="b4f016d7-0280-4e9e-b6cc-99503fa41a28" providerId="ADAL" clId="{9331B0C5-73F0-4B45-92A5-873AA6D8EF01}" dt="2024-02-02T18:17:35.510" v="9" actId="20577"/>
        <pc:sldMkLst>
          <pc:docMk/>
          <pc:sldMk cId="2119370245" sldId="390"/>
        </pc:sldMkLst>
        <pc:spChg chg="mod">
          <ac:chgData name="Sandra V. Spadoni" userId="b4f016d7-0280-4e9e-b6cc-99503fa41a28" providerId="ADAL" clId="{9331B0C5-73F0-4B45-92A5-873AA6D8EF01}" dt="2024-02-02T18:17:35.510" v="9" actId="20577"/>
          <ac:spMkLst>
            <pc:docMk/>
            <pc:sldMk cId="2119370245" sldId="390"/>
            <ac:spMk id="2" creationId="{28A2E1A8-1198-D1A7-FF3C-494F22146B1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3BA22-7D31-4CBF-8FC3-F0A20F07F7E7}" type="datetimeFigureOut">
              <a:rPr lang="en-US" smtClean="0"/>
              <a:t>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441087-C2A5-4AC0-8D8E-B662CC71ACD1}" type="slidenum">
              <a:rPr lang="en-US" smtClean="0"/>
              <a:t>‹#›</a:t>
            </a:fld>
            <a:endParaRPr lang="en-US"/>
          </a:p>
        </p:txBody>
      </p:sp>
    </p:spTree>
    <p:extLst>
      <p:ext uri="{BB962C8B-B14F-4D97-AF65-F5344CB8AC3E}">
        <p14:creationId xmlns:p14="http://schemas.microsoft.com/office/powerpoint/2010/main" val="2984260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803735-B3DE-4DE8-B5E3-ED8D0D47827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8986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8B279-E90F-3BDF-79D3-2D7C611402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2C84EB-BD15-AB4C-50D7-DDB6EA82BF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A48980-FE4B-137B-8060-A74E2D2EF207}"/>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5" name="Footer Placeholder 4">
            <a:extLst>
              <a:ext uri="{FF2B5EF4-FFF2-40B4-BE49-F238E27FC236}">
                <a16:creationId xmlns:a16="http://schemas.microsoft.com/office/drawing/2014/main" id="{6DC8B102-9E2F-7F44-7851-C598983E93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429DCC-2A9D-9795-7BDC-A0EF3053B665}"/>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2671291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5389B-64E5-F2CD-B746-DF990D3085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32875E-75BC-024B-5D8A-7086D8D531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6EDD3E-6D26-3A14-D6AE-CFC6B73BD1DD}"/>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5" name="Footer Placeholder 4">
            <a:extLst>
              <a:ext uri="{FF2B5EF4-FFF2-40B4-BE49-F238E27FC236}">
                <a16:creationId xmlns:a16="http://schemas.microsoft.com/office/drawing/2014/main" id="{716D7507-834C-CA93-1DF2-E3DD82440A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839F4B-E722-7CCA-AFED-5459AAA5D615}"/>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749833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139365-6034-07EB-38E3-B4C1CE9EEC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0671BC-F9E2-399F-79A9-0678E5FDF6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098787-B8E1-CDCD-A9E3-B48A63F1761F}"/>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5" name="Footer Placeholder 4">
            <a:extLst>
              <a:ext uri="{FF2B5EF4-FFF2-40B4-BE49-F238E27FC236}">
                <a16:creationId xmlns:a16="http://schemas.microsoft.com/office/drawing/2014/main" id="{C26FEF5A-8B8A-BD2C-C749-DF603C218E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3586DF-EF0C-F0F3-02DE-8B5C4EC3A73C}"/>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852609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69317-B915-3AC0-BB73-EA2DFA96C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289255-277E-B515-6A51-31DCE84BF6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AB6778-24B5-2200-F006-DADB20E2D772}"/>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5" name="Footer Placeholder 4">
            <a:extLst>
              <a:ext uri="{FF2B5EF4-FFF2-40B4-BE49-F238E27FC236}">
                <a16:creationId xmlns:a16="http://schemas.microsoft.com/office/drawing/2014/main" id="{FD7A018A-46EE-544A-B82D-7A94D02691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3571B4-1194-4327-876A-B45F6A3676EF}"/>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3881741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A7E60-2ABC-AF55-D919-3ECB6CC40E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7E4D41-67D3-BC86-330B-381DDE8BB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9ADE88-7673-8042-F8BE-9FEA6CB9A5A0}"/>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5" name="Footer Placeholder 4">
            <a:extLst>
              <a:ext uri="{FF2B5EF4-FFF2-40B4-BE49-F238E27FC236}">
                <a16:creationId xmlns:a16="http://schemas.microsoft.com/office/drawing/2014/main" id="{909D1547-44DC-02AE-C639-979AC44BC5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848B2-88E7-31D6-3A53-858BB823E60B}"/>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118688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7E4FD-0784-AC47-4EAE-5CC7AB6A0B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F3905E-BF97-9100-C052-1F9B650370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AF02BD-5B91-40B7-1A95-0B9561E066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1DF6C4-74D5-55B9-F11E-B51BA1729916}"/>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6" name="Footer Placeholder 5">
            <a:extLst>
              <a:ext uri="{FF2B5EF4-FFF2-40B4-BE49-F238E27FC236}">
                <a16:creationId xmlns:a16="http://schemas.microsoft.com/office/drawing/2014/main" id="{6ACFC501-5D84-FD45-723C-233FB5353C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AAE368-82D1-4C8A-CC9D-DE2FD0FE40EA}"/>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3635819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D429F-5A84-4E3C-7389-5F24EE78E7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0B3BE28-6361-437D-07BD-E739FCE92E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341360-ABF1-6B17-C68A-90A2FABD2E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19AAD7-772F-3552-7E43-3AE7E5000B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CD94BC-235F-1EBD-2C48-80C6A7AC69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526EF0-FAF3-2708-9BAE-0933F7BCF646}"/>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8" name="Footer Placeholder 7">
            <a:extLst>
              <a:ext uri="{FF2B5EF4-FFF2-40B4-BE49-F238E27FC236}">
                <a16:creationId xmlns:a16="http://schemas.microsoft.com/office/drawing/2014/main" id="{E7DF42E9-3872-CE3E-0AC1-8D3F2CD06C3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29A5AA-7944-317D-1576-697E9AA4499B}"/>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1164460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491C8-1428-6269-3EE9-0A1E1045E15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4279D5-2E44-5D19-68B6-8D190578223F}"/>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4" name="Footer Placeholder 3">
            <a:extLst>
              <a:ext uri="{FF2B5EF4-FFF2-40B4-BE49-F238E27FC236}">
                <a16:creationId xmlns:a16="http://schemas.microsoft.com/office/drawing/2014/main" id="{AEB421CE-B465-4628-1D5C-4F4B6C53E1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98254E-283F-20A8-A2BA-E2987AAA166E}"/>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266209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B5F255-AE4A-0A20-93B8-9235E7698CD2}"/>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3" name="Footer Placeholder 2">
            <a:extLst>
              <a:ext uri="{FF2B5EF4-FFF2-40B4-BE49-F238E27FC236}">
                <a16:creationId xmlns:a16="http://schemas.microsoft.com/office/drawing/2014/main" id="{F9CF2BC8-161B-FE59-18CC-7635CA157D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E9AA66-3F76-04C1-9C9F-BD1815C49EA1}"/>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2493651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A4282-6A4B-3E36-17BD-174F53916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D05A76-7944-F30D-3A8D-57E0C6CFA0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2A5AA4-8DE3-8A07-9641-34DB36971F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05D664-62A0-F666-5C5F-CDF0F3C91DFF}"/>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6" name="Footer Placeholder 5">
            <a:extLst>
              <a:ext uri="{FF2B5EF4-FFF2-40B4-BE49-F238E27FC236}">
                <a16:creationId xmlns:a16="http://schemas.microsoft.com/office/drawing/2014/main" id="{6CD05922-5BD6-398F-0EB3-A1EA7BD06D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450849-CE56-C589-3D4D-DDA42E46DE98}"/>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4177030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44B01-AF6C-08BE-8B1A-6C67B748E3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E6AAA3-5206-E4A2-6D6D-0E7855A822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EE18D2-C82B-542E-D635-4CA1F46326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4C1EDB-E1DB-C2FF-181A-BF229B340C3C}"/>
              </a:ext>
            </a:extLst>
          </p:cNvPr>
          <p:cNvSpPr>
            <a:spLocks noGrp="1"/>
          </p:cNvSpPr>
          <p:nvPr>
            <p:ph type="dt" sz="half" idx="10"/>
          </p:nvPr>
        </p:nvSpPr>
        <p:spPr/>
        <p:txBody>
          <a:bodyPr/>
          <a:lstStyle/>
          <a:p>
            <a:fld id="{CBC66E27-8ADB-3247-A7D5-5F7676439F55}" type="datetimeFigureOut">
              <a:rPr lang="en-US" smtClean="0"/>
              <a:t>2/2/2024</a:t>
            </a:fld>
            <a:endParaRPr lang="en-US"/>
          </a:p>
        </p:txBody>
      </p:sp>
      <p:sp>
        <p:nvSpPr>
          <p:cNvPr id="6" name="Footer Placeholder 5">
            <a:extLst>
              <a:ext uri="{FF2B5EF4-FFF2-40B4-BE49-F238E27FC236}">
                <a16:creationId xmlns:a16="http://schemas.microsoft.com/office/drawing/2014/main" id="{58DAF771-4A34-397D-2B4F-EDE2F8126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6D8867-DF7B-2F30-2917-1400C59EE9FD}"/>
              </a:ext>
            </a:extLst>
          </p:cNvPr>
          <p:cNvSpPr>
            <a:spLocks noGrp="1"/>
          </p:cNvSpPr>
          <p:nvPr>
            <p:ph type="sldNum" sz="quarter" idx="12"/>
          </p:nvPr>
        </p:nvSpPr>
        <p:spPr/>
        <p:txBody>
          <a:bodyPr/>
          <a:lstStyle/>
          <a:p>
            <a:fld id="{624081BB-27C8-C04F-94F8-0B5CE48411D4}" type="slidenum">
              <a:rPr lang="en-US" smtClean="0"/>
              <a:t>‹#›</a:t>
            </a:fld>
            <a:endParaRPr lang="en-US"/>
          </a:p>
        </p:txBody>
      </p:sp>
    </p:spTree>
    <p:extLst>
      <p:ext uri="{BB962C8B-B14F-4D97-AF65-F5344CB8AC3E}">
        <p14:creationId xmlns:p14="http://schemas.microsoft.com/office/powerpoint/2010/main" val="4281332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ED41B-9578-D912-1F86-E9825FA65F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63AB373-2404-EF2A-F64F-4AD21F7CF3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F3DC52-D697-3495-45EB-CCC1947412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66E27-8ADB-3247-A7D5-5F7676439F55}" type="datetimeFigureOut">
              <a:rPr lang="en-US" smtClean="0"/>
              <a:t>2/2/2024</a:t>
            </a:fld>
            <a:endParaRPr lang="en-US"/>
          </a:p>
        </p:txBody>
      </p:sp>
      <p:sp>
        <p:nvSpPr>
          <p:cNvPr id="5" name="Footer Placeholder 4">
            <a:extLst>
              <a:ext uri="{FF2B5EF4-FFF2-40B4-BE49-F238E27FC236}">
                <a16:creationId xmlns:a16="http://schemas.microsoft.com/office/drawing/2014/main" id="{9A3EC8C1-C79B-545E-5375-605E91A4D6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C35941-5BBB-15AB-B466-48EEC804ED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4081BB-27C8-C04F-94F8-0B5CE48411D4}" type="slidenum">
              <a:rPr lang="en-US" smtClean="0"/>
              <a:t>‹#›</a:t>
            </a:fld>
            <a:endParaRPr lang="en-US"/>
          </a:p>
        </p:txBody>
      </p:sp>
    </p:spTree>
    <p:extLst>
      <p:ext uri="{BB962C8B-B14F-4D97-AF65-F5344CB8AC3E}">
        <p14:creationId xmlns:p14="http://schemas.microsoft.com/office/powerpoint/2010/main" val="1900103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206855" y="4005981"/>
            <a:ext cx="4445000" cy="2844800"/>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3541384" y="2484297"/>
            <a:ext cx="8839200" cy="2126293"/>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Governance Modernization</a:t>
            </a:r>
            <a:b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b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Initiative</a:t>
            </a:r>
          </a:p>
        </p:txBody>
      </p:sp>
      <p:pic>
        <p:nvPicPr>
          <p:cNvPr id="2" name="Picture 1" descr="A logo with white text&#10;&#10;Description automatically generated">
            <a:extLst>
              <a:ext uri="{FF2B5EF4-FFF2-40B4-BE49-F238E27FC236}">
                <a16:creationId xmlns:a16="http://schemas.microsoft.com/office/drawing/2014/main" id="{7D11FD33-DAD0-2308-D390-EF3B8A535BDD}"/>
              </a:ext>
            </a:extLst>
          </p:cNvPr>
          <p:cNvPicPr>
            <a:picLocks noChangeAspect="1"/>
          </p:cNvPicPr>
          <p:nvPr/>
        </p:nvPicPr>
        <p:blipFill>
          <a:blip r:embed="rId3"/>
          <a:stretch>
            <a:fillRect/>
          </a:stretch>
        </p:blipFill>
        <p:spPr>
          <a:xfrm>
            <a:off x="9428595" y="192224"/>
            <a:ext cx="2451100" cy="2146300"/>
          </a:xfrm>
          <a:prstGeom prst="rect">
            <a:avLst/>
          </a:prstGeom>
        </p:spPr>
      </p:pic>
    </p:spTree>
    <p:extLst>
      <p:ext uri="{BB962C8B-B14F-4D97-AF65-F5344CB8AC3E}">
        <p14:creationId xmlns:p14="http://schemas.microsoft.com/office/powerpoint/2010/main" val="290139606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174193" y="5606320"/>
            <a:ext cx="1689212" cy="108109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409075" y="889262"/>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Officers</a:t>
            </a:r>
          </a:p>
        </p:txBody>
      </p:sp>
      <p:sp>
        <p:nvSpPr>
          <p:cNvPr id="3" name="TextBox 2">
            <a:extLst>
              <a:ext uri="{FF2B5EF4-FFF2-40B4-BE49-F238E27FC236}">
                <a16:creationId xmlns:a16="http://schemas.microsoft.com/office/drawing/2014/main" id="{EC24C100-CBC1-17F4-CCC5-157ED30D25DC}"/>
              </a:ext>
            </a:extLst>
          </p:cNvPr>
          <p:cNvSpPr txBox="1"/>
          <p:nvPr/>
        </p:nvSpPr>
        <p:spPr>
          <a:xfrm>
            <a:off x="1409075" y="2090172"/>
            <a:ext cx="9964157" cy="2246769"/>
          </a:xfrm>
          <a:prstGeom prst="rect">
            <a:avLst/>
          </a:prstGeom>
          <a:noFill/>
        </p:spPr>
        <p:txBody>
          <a:bodyPr wrap="square" rtlCol="0">
            <a:spAutoFit/>
          </a:bodyPr>
          <a:lstStyle/>
          <a:p>
            <a:r>
              <a:rPr lang="en-US" sz="2800" b="1"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Why this Change?</a:t>
            </a:r>
          </a:p>
          <a:p>
            <a:r>
              <a:rPr lang="en-US" sz="2800" dirty="0">
                <a:solidFill>
                  <a:srgbClr val="C0C8CE"/>
                </a:solidFill>
                <a:latin typeface="Helvetica Neue" panose="02000503000000020004" pitchFamily="2" charset="0"/>
                <a:ea typeface="Helvetica Neue" panose="02000503000000020004" pitchFamily="2" charset="0"/>
                <a:cs typeface="Helvetica Neue" panose="02000503000000020004" pitchFamily="2" charset="0"/>
              </a:rPr>
              <a:t>Currently, the finance committee chair has little fiduciary responsibility and no authority (no vote on council). This change elevates the importance of this role and brings it in line with best practices for nonprofit boards.</a:t>
            </a:r>
          </a:p>
        </p:txBody>
      </p:sp>
    </p:spTree>
    <p:extLst>
      <p:ext uri="{BB962C8B-B14F-4D97-AF65-F5344CB8AC3E}">
        <p14:creationId xmlns:p14="http://schemas.microsoft.com/office/powerpoint/2010/main" val="126186535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668868" y="5516380"/>
            <a:ext cx="1712634" cy="109608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359199" y="427638"/>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APS Advisory Council</a:t>
            </a:r>
          </a:p>
        </p:txBody>
      </p:sp>
      <p:sp>
        <p:nvSpPr>
          <p:cNvPr id="2" name="TextBox 1">
            <a:extLst>
              <a:ext uri="{FF2B5EF4-FFF2-40B4-BE49-F238E27FC236}">
                <a16:creationId xmlns:a16="http://schemas.microsoft.com/office/drawing/2014/main" id="{28A2E1A8-1198-D1A7-FF3C-494F22146B1B}"/>
              </a:ext>
            </a:extLst>
          </p:cNvPr>
          <p:cNvSpPr txBox="1"/>
          <p:nvPr/>
        </p:nvSpPr>
        <p:spPr>
          <a:xfrm>
            <a:off x="1359199" y="1450779"/>
            <a:ext cx="9964158" cy="4401205"/>
          </a:xfrm>
          <a:prstGeom prst="rect">
            <a:avLst/>
          </a:prstGeom>
          <a:noFill/>
        </p:spPr>
        <p:txBody>
          <a:bodyPr wrap="square" rtlCol="0">
            <a:spAutoFit/>
          </a:bodyPr>
          <a:lstStyle/>
          <a:p>
            <a:r>
              <a:rPr lang="en-US" sz="2800" u="sng"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Proposed change</a:t>
            </a:r>
            <a:r>
              <a:rPr lang="en-US" sz="2800"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 </a:t>
            </a:r>
            <a:r>
              <a:rPr lang="en-US"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Create an APS Advisory Council composed of all section, committee and interest group chairs, and a journal EIC representative. </a:t>
            </a:r>
          </a:p>
          <a:p>
            <a:endParaRPr lang="en-US"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r>
              <a:rPr lang="en-US"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The Advisory Council works closely with the board to set the strategic direction of the Society. It advises the board regarding member needs and concerns and provides a new communications channel for members. The group functions as a consensus-driven think tank and brainstorming group to surface new ideas from across the Society. </a:t>
            </a:r>
          </a:p>
        </p:txBody>
      </p:sp>
    </p:spTree>
    <p:extLst>
      <p:ext uri="{BB962C8B-B14F-4D97-AF65-F5344CB8AC3E}">
        <p14:creationId xmlns:p14="http://schemas.microsoft.com/office/powerpoint/2010/main" val="234576848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249144" y="5561350"/>
            <a:ext cx="1689212" cy="108109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409075" y="592022"/>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APS Advisory Council</a:t>
            </a:r>
          </a:p>
        </p:txBody>
      </p:sp>
      <p:sp>
        <p:nvSpPr>
          <p:cNvPr id="2" name="TextBox 1">
            <a:extLst>
              <a:ext uri="{FF2B5EF4-FFF2-40B4-BE49-F238E27FC236}">
                <a16:creationId xmlns:a16="http://schemas.microsoft.com/office/drawing/2014/main" id="{28A2E1A8-1198-D1A7-FF3C-494F22146B1B}"/>
              </a:ext>
            </a:extLst>
          </p:cNvPr>
          <p:cNvSpPr txBox="1"/>
          <p:nvPr/>
        </p:nvSpPr>
        <p:spPr>
          <a:xfrm>
            <a:off x="1409074" y="1671797"/>
            <a:ext cx="10363825" cy="4093428"/>
          </a:xfrm>
          <a:prstGeom prst="rect">
            <a:avLst/>
          </a:prstGeom>
          <a:noFill/>
        </p:spPr>
        <p:txBody>
          <a:bodyPr wrap="square" rtlCol="0">
            <a:spAutoFit/>
          </a:bodyPr>
          <a:lstStyle/>
          <a:p>
            <a:pPr>
              <a:spcAft>
                <a:spcPts val="1200"/>
              </a:spcAft>
            </a:pPr>
            <a:r>
              <a:rPr lang="en-US" sz="2800" b="1" u="sng"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Composition:</a:t>
            </a:r>
            <a:endParaRPr lang="en-US" sz="2800" b="1" u="sng"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285750" indent="-285750">
              <a:spcAft>
                <a:spcPts val="1200"/>
              </a:spcAft>
              <a:buFont typeface="Arial" panose="020B0604020202020204" pitchFamily="34" charset="0"/>
              <a:buChar char="•"/>
            </a:pP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a:t>
            </a:r>
            <a:r>
              <a:rPr lang="en-US" sz="2400" dirty="0">
                <a:solidFill>
                  <a:schemeClr val="bg1"/>
                </a:solidFill>
                <a:effectLst/>
                <a:latin typeface="Helvetica Neue" panose="02000503000000020004" pitchFamily="2" charset="0"/>
                <a:ea typeface="Helvetica Neue" panose="02000503000000020004" pitchFamily="2" charset="0"/>
                <a:cs typeface="Helvetica Neue" panose="02000503000000020004" pitchFamily="2" charset="0"/>
              </a:rPr>
              <a:t>omprised of all Section, Committee and Interest Group chairs, as well as one journal EIC representative. </a:t>
            </a:r>
            <a:endPar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285750" indent="-285750">
              <a:spcAft>
                <a:spcPts val="1200"/>
              </a:spcAft>
              <a:buFont typeface="Arial" panose="020B0604020202020204" pitchFamily="34" charset="0"/>
              <a:buChar char="•"/>
            </a:pP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a:t>
            </a:r>
            <a:r>
              <a:rPr lang="en-US" sz="2400" dirty="0">
                <a:solidFill>
                  <a:schemeClr val="bg1"/>
                </a:solidFill>
                <a:effectLst/>
                <a:latin typeface="Helvetica Neue" panose="02000503000000020004" pitchFamily="2" charset="0"/>
                <a:ea typeface="Helvetica Neue" panose="02000503000000020004" pitchFamily="2" charset="0"/>
                <a:cs typeface="Helvetica Neue" panose="02000503000000020004" pitchFamily="2" charset="0"/>
              </a:rPr>
              <a:t>haired by APS President-Elect with an organizing team of one Section Chair, one Committee Chair and one Interest Group Chair</a:t>
            </a: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 that helps plan the meetings and develop the agendas.</a:t>
            </a:r>
            <a:endParaRPr lang="en-US" sz="2400" dirty="0">
              <a:solidFill>
                <a:schemeClr val="bg1"/>
              </a:solidFill>
              <a:effectLst/>
              <a:latin typeface="Helvetica Neue" panose="02000503000000020004" pitchFamily="2" charset="0"/>
              <a:ea typeface="Helvetica Neue" panose="02000503000000020004" pitchFamily="2" charset="0"/>
              <a:cs typeface="Helvetica Neue" panose="02000503000000020004" pitchFamily="2" charset="0"/>
            </a:endParaRPr>
          </a:p>
          <a:p>
            <a:pPr marL="285750" indent="-285750">
              <a:spcAft>
                <a:spcPts val="1200"/>
              </a:spcAft>
              <a:buFont typeface="Arial" panose="020B0604020202020204" pitchFamily="34" charset="0"/>
              <a:buChar char="•"/>
            </a:pPr>
            <a:r>
              <a:rPr lang="en-US" sz="2400" dirty="0">
                <a:solidFill>
                  <a:schemeClr val="bg1"/>
                </a:solidFill>
                <a:effectLst/>
                <a:latin typeface="Helvetica Neue" panose="02000503000000020004" pitchFamily="2" charset="0"/>
                <a:ea typeface="Helvetica Neue" panose="02000503000000020004" pitchFamily="2" charset="0"/>
                <a:cs typeface="Helvetica Neue" panose="02000503000000020004" pitchFamily="2" charset="0"/>
              </a:rPr>
              <a:t>Non-officer board members (3) and CEO are non-voting, ex-officio members.  </a:t>
            </a:r>
          </a:p>
          <a:p>
            <a:pPr marL="285750" indent="-285750">
              <a:spcAft>
                <a:spcPts val="1200"/>
              </a:spcAft>
              <a:buFont typeface="Arial" panose="020B0604020202020204" pitchFamily="34" charset="0"/>
              <a:buChar char="•"/>
            </a:pPr>
            <a:r>
              <a:rPr lang="en-US" sz="2400" dirty="0">
                <a:solidFill>
                  <a:schemeClr val="bg1"/>
                </a:solidFill>
                <a:effectLst/>
                <a:latin typeface="Helvetica Neue" panose="02000503000000020004" pitchFamily="2" charset="0"/>
                <a:ea typeface="Helvetica Neue" panose="02000503000000020004" pitchFamily="2" charset="0"/>
                <a:cs typeface="Helvetica Neue" panose="02000503000000020004" pitchFamily="2" charset="0"/>
              </a:rPr>
              <a:t>Any Board member may attend.  </a:t>
            </a:r>
            <a:endPar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73419334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668868" y="5516380"/>
            <a:ext cx="1712634" cy="109608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409075" y="763619"/>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APS Advisory Council</a:t>
            </a:r>
          </a:p>
        </p:txBody>
      </p:sp>
      <p:sp>
        <p:nvSpPr>
          <p:cNvPr id="3" name="TextBox 2">
            <a:extLst>
              <a:ext uri="{FF2B5EF4-FFF2-40B4-BE49-F238E27FC236}">
                <a16:creationId xmlns:a16="http://schemas.microsoft.com/office/drawing/2014/main" id="{EC24C100-CBC1-17F4-CCC5-157ED30D25DC}"/>
              </a:ext>
            </a:extLst>
          </p:cNvPr>
          <p:cNvSpPr txBox="1"/>
          <p:nvPr/>
        </p:nvSpPr>
        <p:spPr>
          <a:xfrm>
            <a:off x="1466537" y="1899951"/>
            <a:ext cx="9849234" cy="3108543"/>
          </a:xfrm>
          <a:prstGeom prst="rect">
            <a:avLst/>
          </a:prstGeom>
          <a:noFill/>
        </p:spPr>
        <p:txBody>
          <a:bodyPr wrap="square" rtlCol="0">
            <a:spAutoFit/>
          </a:bodyPr>
          <a:lstStyle/>
          <a:p>
            <a:r>
              <a:rPr lang="en-US" sz="2800" b="1"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Why this Change?</a:t>
            </a:r>
          </a:p>
          <a:p>
            <a:r>
              <a:rPr lang="en-US" sz="2800" dirty="0">
                <a:solidFill>
                  <a:srgbClr val="C0C9CE"/>
                </a:solidFill>
                <a:latin typeface="Helvetica Neue" panose="02000503000000020004" pitchFamily="2" charset="0"/>
                <a:ea typeface="Helvetica Neue" panose="02000503000000020004" pitchFamily="2" charset="0"/>
                <a:cs typeface="Helvetica Neue" panose="02000503000000020004" pitchFamily="2" charset="0"/>
              </a:rPr>
              <a:t>The Advisory Council ensures that all committees, sections, interest groups and journal editors have a seat at the table and influence in shaping the direction of the Society. It also provides the board with a way to hear directly from all parts of the governance structure and a new channel to hear about member desires, needs, and concerns.</a:t>
            </a:r>
          </a:p>
        </p:txBody>
      </p:sp>
    </p:spTree>
    <p:extLst>
      <p:ext uri="{BB962C8B-B14F-4D97-AF65-F5344CB8AC3E}">
        <p14:creationId xmlns:p14="http://schemas.microsoft.com/office/powerpoint/2010/main" val="287626249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668868" y="5516380"/>
            <a:ext cx="1712634" cy="109608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409075" y="485827"/>
            <a:ext cx="9683646" cy="755435"/>
          </a:xfrm>
        </p:spPr>
        <p:txBody>
          <a:bodyPr>
            <a:noAutofit/>
          </a:bodyPr>
          <a:lstStyle/>
          <a:p>
            <a:pPr algn="l">
              <a:lnSpc>
                <a:spcPts val="6620"/>
              </a:lnSpc>
            </a:pPr>
            <a:r>
              <a:rPr lang="en-US" sz="4000"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Leadership Development Committee </a:t>
            </a:r>
          </a:p>
        </p:txBody>
      </p:sp>
      <p:sp>
        <p:nvSpPr>
          <p:cNvPr id="2" name="TextBox 1">
            <a:extLst>
              <a:ext uri="{FF2B5EF4-FFF2-40B4-BE49-F238E27FC236}">
                <a16:creationId xmlns:a16="http://schemas.microsoft.com/office/drawing/2014/main" id="{28A2E1A8-1198-D1A7-FF3C-494F22146B1B}"/>
              </a:ext>
            </a:extLst>
          </p:cNvPr>
          <p:cNvSpPr txBox="1"/>
          <p:nvPr/>
        </p:nvSpPr>
        <p:spPr>
          <a:xfrm>
            <a:off x="1409075" y="1417668"/>
            <a:ext cx="10258317" cy="4647426"/>
          </a:xfrm>
          <a:prstGeom prst="rect">
            <a:avLst/>
          </a:prstGeom>
          <a:noFill/>
        </p:spPr>
        <p:txBody>
          <a:bodyPr wrap="square" rtlCol="0">
            <a:spAutoFit/>
          </a:bodyPr>
          <a:lstStyle/>
          <a:p>
            <a:r>
              <a:rPr lang="en-US" sz="2800" u="sng"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Proposed change</a:t>
            </a:r>
            <a:r>
              <a:rPr lang="en-US" sz="2800"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 </a:t>
            </a:r>
            <a:r>
              <a:rPr lang="en-US"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Replace the current Nominating Committee with a Leadership Development Committee (LDC). The LDC will be chaired by the past president and composed of five members selected by the Advisory Council and the three Board directors serving the third year of their term.</a:t>
            </a:r>
          </a:p>
          <a:p>
            <a:endParaRPr lang="en-US"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r>
              <a:rPr lang="en-US"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The LDC will be responsible for: </a:t>
            </a:r>
            <a:endPar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342900" indent="-342900">
              <a:spcAft>
                <a:spcPts val="800"/>
              </a:spcAft>
              <a:buFont typeface="Arial" panose="020B0604020202020204" pitchFamily="34" charset="0"/>
              <a:buChar char="•"/>
            </a:pP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Developing a competency-based slate of candidates for board and officer positions.</a:t>
            </a:r>
          </a:p>
          <a:p>
            <a:pPr marL="342900" indent="-342900">
              <a:spcAft>
                <a:spcPts val="800"/>
              </a:spcAft>
              <a:buFont typeface="Arial" panose="020B0604020202020204" pitchFamily="34" charset="0"/>
              <a:buChar char="•"/>
            </a:pP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Ensuring a transparent nominations and elections processes.</a:t>
            </a:r>
          </a:p>
          <a:p>
            <a:pPr marL="342900" indent="-342900">
              <a:spcAft>
                <a:spcPts val="800"/>
              </a:spcAft>
              <a:buFont typeface="Arial" panose="020B0604020202020204" pitchFamily="34" charset="0"/>
              <a:buChar char="•"/>
            </a:pP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Providing leadership development training and orienting new officers and directors.</a:t>
            </a:r>
          </a:p>
          <a:p>
            <a:pPr marL="342900" indent="-342900">
              <a:spcAft>
                <a:spcPts val="800"/>
              </a:spcAft>
              <a:buFont typeface="Arial" panose="020B0604020202020204" pitchFamily="34" charset="0"/>
              <a:buChar char="•"/>
            </a:pP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Cultivating a diverse and inclusive pipeline of future leaders. </a:t>
            </a:r>
          </a:p>
        </p:txBody>
      </p:sp>
    </p:spTree>
    <p:extLst>
      <p:ext uri="{BB962C8B-B14F-4D97-AF65-F5344CB8AC3E}">
        <p14:creationId xmlns:p14="http://schemas.microsoft.com/office/powerpoint/2010/main" val="14714349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668868" y="5516380"/>
            <a:ext cx="1712634" cy="109608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243487" y="485827"/>
            <a:ext cx="9849234" cy="755435"/>
          </a:xfrm>
        </p:spPr>
        <p:txBody>
          <a:bodyPr>
            <a:noAutofit/>
          </a:bodyPr>
          <a:lstStyle/>
          <a:p>
            <a:pPr algn="l">
              <a:lnSpc>
                <a:spcPts val="6620"/>
              </a:lnSpc>
            </a:pPr>
            <a:r>
              <a:rPr lang="en-US" sz="4000"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Leadership Development Committee </a:t>
            </a:r>
          </a:p>
        </p:txBody>
      </p:sp>
      <p:sp>
        <p:nvSpPr>
          <p:cNvPr id="3" name="TextBox 2">
            <a:extLst>
              <a:ext uri="{FF2B5EF4-FFF2-40B4-BE49-F238E27FC236}">
                <a16:creationId xmlns:a16="http://schemas.microsoft.com/office/drawing/2014/main" id="{EC24C100-CBC1-17F4-CCC5-157ED30D25DC}"/>
              </a:ext>
            </a:extLst>
          </p:cNvPr>
          <p:cNvSpPr txBox="1"/>
          <p:nvPr/>
        </p:nvSpPr>
        <p:spPr>
          <a:xfrm>
            <a:off x="1243487" y="1824549"/>
            <a:ext cx="10197296" cy="3108543"/>
          </a:xfrm>
          <a:prstGeom prst="rect">
            <a:avLst/>
          </a:prstGeom>
          <a:noFill/>
        </p:spPr>
        <p:txBody>
          <a:bodyPr wrap="square" rtlCol="0">
            <a:spAutoFit/>
          </a:bodyPr>
          <a:lstStyle/>
          <a:p>
            <a:r>
              <a:rPr lang="en-US" sz="2800" b="1"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Why this Change?</a:t>
            </a:r>
          </a:p>
          <a:p>
            <a:r>
              <a:rPr lang="en-US" sz="2800" dirty="0">
                <a:solidFill>
                  <a:srgbClr val="C0C8CE"/>
                </a:solidFill>
                <a:latin typeface="Helvetica Neue" panose="02000503000000020004" pitchFamily="2" charset="0"/>
                <a:ea typeface="Helvetica Neue" panose="02000503000000020004" pitchFamily="2" charset="0"/>
                <a:cs typeface="Helvetica Neue" panose="02000503000000020004" pitchFamily="2" charset="0"/>
              </a:rPr>
              <a:t>Currently, there is no mechanism to provide leadership training or identify and develop future leaders. And because LDC members will be selected by both the Advisory Council (which includes section, committee, interest group and editorial leaders), as well as the Board, nominees will be drawn from a broader pool of members than they are currently.</a:t>
            </a:r>
          </a:p>
        </p:txBody>
      </p:sp>
    </p:spTree>
    <p:extLst>
      <p:ext uri="{BB962C8B-B14F-4D97-AF65-F5344CB8AC3E}">
        <p14:creationId xmlns:p14="http://schemas.microsoft.com/office/powerpoint/2010/main" val="427555878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249144" y="5561350"/>
            <a:ext cx="1689212" cy="108109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254177" y="491382"/>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Transparency</a:t>
            </a:r>
          </a:p>
        </p:txBody>
      </p:sp>
      <p:sp>
        <p:nvSpPr>
          <p:cNvPr id="2" name="TextBox 1">
            <a:extLst>
              <a:ext uri="{FF2B5EF4-FFF2-40B4-BE49-F238E27FC236}">
                <a16:creationId xmlns:a16="http://schemas.microsoft.com/office/drawing/2014/main" id="{28A2E1A8-1198-D1A7-FF3C-494F22146B1B}"/>
              </a:ext>
            </a:extLst>
          </p:cNvPr>
          <p:cNvSpPr txBox="1"/>
          <p:nvPr/>
        </p:nvSpPr>
        <p:spPr>
          <a:xfrm>
            <a:off x="1409075" y="1591032"/>
            <a:ext cx="10054176" cy="4616648"/>
          </a:xfrm>
          <a:prstGeom prst="rect">
            <a:avLst/>
          </a:prstGeom>
          <a:noFill/>
        </p:spPr>
        <p:txBody>
          <a:bodyPr wrap="square" rtlCol="0">
            <a:spAutoFit/>
          </a:bodyPr>
          <a:lstStyle/>
          <a:p>
            <a:pPr marR="0" lvl="0">
              <a:spcBef>
                <a:spcPts val="0"/>
              </a:spcBef>
              <a:spcAft>
                <a:spcPts val="1200"/>
              </a:spcAft>
            </a:pPr>
            <a:r>
              <a:rPr lang="en-US" sz="2800" u="sng"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Proposed change</a:t>
            </a:r>
            <a:r>
              <a:rPr lang="en-US" sz="2800"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 </a:t>
            </a:r>
            <a:r>
              <a:rPr lang="en-US"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In addition to the proposed structural changes, APS will enhance transparency in a number of ways, including: </a:t>
            </a:r>
          </a:p>
          <a:p>
            <a:pPr marL="457200" marR="0" lvl="0" indent="-457200">
              <a:spcBef>
                <a:spcPts val="0"/>
              </a:spcBef>
              <a:spcAft>
                <a:spcPts val="1200"/>
              </a:spcAft>
              <a:buFont typeface="Arial" panose="020B0604020202020204" pitchFamily="34" charset="0"/>
              <a:buChar char="•"/>
            </a:pP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Creating an annual report for members.</a:t>
            </a:r>
          </a:p>
          <a:p>
            <a:pPr marL="457200" marR="0" lvl="0" indent="-457200">
              <a:spcBef>
                <a:spcPts val="0"/>
              </a:spcBef>
              <a:spcAft>
                <a:spcPts val="1200"/>
              </a:spcAft>
              <a:buFont typeface="Arial" panose="020B0604020202020204" pitchFamily="34" charset="0"/>
              <a:buChar char="•"/>
            </a:pP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Building a new member-only section of the website with board meeting updates, financial information, info about elections and the nominating process, etc.</a:t>
            </a:r>
          </a:p>
          <a:p>
            <a:pPr marL="457200" marR="0" lvl="0" indent="-457200">
              <a:spcBef>
                <a:spcPts val="0"/>
              </a:spcBef>
              <a:spcAft>
                <a:spcPts val="1200"/>
              </a:spcAft>
              <a:buFont typeface="Arial" panose="020B0604020202020204" pitchFamily="34" charset="0"/>
              <a:buChar char="•"/>
            </a:pP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Creating new ways for members to submit ideas and questions to the board.</a:t>
            </a:r>
          </a:p>
          <a:p>
            <a:pPr marL="457200" marR="0" lvl="0" indent="-457200">
              <a:spcBef>
                <a:spcPts val="0"/>
              </a:spcBef>
              <a:spcAft>
                <a:spcPts val="1200"/>
              </a:spcAft>
              <a:buFont typeface="Arial" panose="020B0604020202020204" pitchFamily="34" charset="0"/>
              <a:buChar char="•"/>
            </a:pP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Introducing biannual member townhalls.</a:t>
            </a:r>
          </a:p>
          <a:p>
            <a:pPr marL="457200" marR="0" lvl="0" indent="-457200">
              <a:spcBef>
                <a:spcPts val="0"/>
              </a:spcBef>
              <a:spcAft>
                <a:spcPts val="1200"/>
              </a:spcAft>
              <a:buFont typeface="Arial" panose="020B0604020202020204" pitchFamily="34" charset="0"/>
              <a:buChar char="•"/>
            </a:pP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Developing new mechanisms to improve communications within the governance structure (between and among the board, advisory council, committees, sections, and interest groups)</a:t>
            </a:r>
          </a:p>
        </p:txBody>
      </p:sp>
    </p:spTree>
    <p:extLst>
      <p:ext uri="{BB962C8B-B14F-4D97-AF65-F5344CB8AC3E}">
        <p14:creationId xmlns:p14="http://schemas.microsoft.com/office/powerpoint/2010/main" val="8009745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249144" y="5561350"/>
            <a:ext cx="1689212" cy="108109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493354" y="1018262"/>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Transparency</a:t>
            </a:r>
          </a:p>
        </p:txBody>
      </p:sp>
      <p:sp>
        <p:nvSpPr>
          <p:cNvPr id="3" name="TextBox 2">
            <a:extLst>
              <a:ext uri="{FF2B5EF4-FFF2-40B4-BE49-F238E27FC236}">
                <a16:creationId xmlns:a16="http://schemas.microsoft.com/office/drawing/2014/main" id="{EC24C100-CBC1-17F4-CCC5-157ED30D25DC}"/>
              </a:ext>
            </a:extLst>
          </p:cNvPr>
          <p:cNvSpPr txBox="1"/>
          <p:nvPr/>
        </p:nvSpPr>
        <p:spPr>
          <a:xfrm>
            <a:off x="1493354" y="2366476"/>
            <a:ext cx="10073391" cy="830997"/>
          </a:xfrm>
          <a:prstGeom prst="rect">
            <a:avLst/>
          </a:prstGeom>
          <a:noFill/>
        </p:spPr>
        <p:txBody>
          <a:bodyPr wrap="square" rtlCol="0">
            <a:spAutoFit/>
          </a:bodyPr>
          <a:lstStyle/>
          <a:p>
            <a:r>
              <a:rPr lang="en-US" sz="2400" b="1"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Why this Change?</a:t>
            </a:r>
          </a:p>
          <a:p>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Greater accountability and improved communication.</a:t>
            </a:r>
          </a:p>
        </p:txBody>
      </p:sp>
    </p:spTree>
    <p:extLst>
      <p:ext uri="{BB962C8B-B14F-4D97-AF65-F5344CB8AC3E}">
        <p14:creationId xmlns:p14="http://schemas.microsoft.com/office/powerpoint/2010/main" val="59032002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A1DC-0A16-063C-5894-31348517CE8D}"/>
            </a:ext>
          </a:extLst>
        </p:cNvPr>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9393F208-768E-5B4E-F98B-EC53A04DCDB0}"/>
              </a:ext>
            </a:extLst>
          </p:cNvPr>
          <p:cNvPicPr>
            <a:picLocks noChangeAspect="1"/>
          </p:cNvPicPr>
          <p:nvPr/>
        </p:nvPicPr>
        <p:blipFill>
          <a:blip r:embed="rId2"/>
          <a:stretch>
            <a:fillRect/>
          </a:stretch>
        </p:blipFill>
        <p:spPr>
          <a:xfrm>
            <a:off x="668867" y="3767667"/>
            <a:ext cx="4445000" cy="2844800"/>
          </a:xfrm>
          <a:prstGeom prst="rect">
            <a:avLst/>
          </a:prstGeom>
        </p:spPr>
      </p:pic>
      <p:sp>
        <p:nvSpPr>
          <p:cNvPr id="6" name="Title 3">
            <a:extLst>
              <a:ext uri="{FF2B5EF4-FFF2-40B4-BE49-F238E27FC236}">
                <a16:creationId xmlns:a16="http://schemas.microsoft.com/office/drawing/2014/main" id="{1B9C5CEE-CB55-910B-33EA-54FA11B4C399}"/>
              </a:ext>
            </a:extLst>
          </p:cNvPr>
          <p:cNvSpPr>
            <a:spLocks noGrp="1"/>
          </p:cNvSpPr>
          <p:nvPr>
            <p:ph type="ctrTitle"/>
          </p:nvPr>
        </p:nvSpPr>
        <p:spPr>
          <a:xfrm>
            <a:off x="344240" y="1443546"/>
            <a:ext cx="4158312" cy="1118760"/>
          </a:xfrm>
        </p:spPr>
        <p:txBody>
          <a:bodyPr>
            <a:noAutofit/>
          </a:bodyPr>
          <a:lstStyle/>
          <a:p>
            <a:pPr algn="l">
              <a:lnSpc>
                <a:spcPts val="620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What isn’t changing?</a:t>
            </a:r>
          </a:p>
        </p:txBody>
      </p:sp>
      <p:sp>
        <p:nvSpPr>
          <p:cNvPr id="2" name="TextBox 1">
            <a:extLst>
              <a:ext uri="{FF2B5EF4-FFF2-40B4-BE49-F238E27FC236}">
                <a16:creationId xmlns:a16="http://schemas.microsoft.com/office/drawing/2014/main" id="{0C8395C0-12C2-AC66-A5B4-5C7EBC1FF754}"/>
              </a:ext>
            </a:extLst>
          </p:cNvPr>
          <p:cNvSpPr txBox="1"/>
          <p:nvPr/>
        </p:nvSpPr>
        <p:spPr>
          <a:xfrm>
            <a:off x="5180369" y="925277"/>
            <a:ext cx="6409266" cy="5232202"/>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Contested leadership elections</a:t>
            </a:r>
          </a:p>
          <a:p>
            <a:pPr marL="457200" indent="-457200">
              <a:spcAft>
                <a:spcPts val="1200"/>
              </a:spcAft>
              <a:buFont typeface="Arial" panose="020B0604020202020204" pitchFamily="34" charset="0"/>
              <a:buChar char="•"/>
            </a:pP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Open call for leader nominations (members, sections, etc.)</a:t>
            </a:r>
          </a:p>
          <a:p>
            <a:pPr marL="457200" indent="-457200">
              <a:spcAft>
                <a:spcPts val="1200"/>
              </a:spcAft>
              <a:buFont typeface="Arial" panose="020B0604020202020204" pitchFamily="34" charset="0"/>
              <a:buChar char="•"/>
            </a:pP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Leadership term length</a:t>
            </a:r>
          </a:p>
          <a:p>
            <a:pPr marL="457200" indent="-457200">
              <a:spcAft>
                <a:spcPts val="1200"/>
              </a:spcAft>
              <a:buFont typeface="Arial" panose="020B0604020202020204" pitchFamily="34" charset="0"/>
              <a:buChar char="•"/>
            </a:pP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Section structures, responsibilities, finances and meetings </a:t>
            </a:r>
          </a:p>
          <a:p>
            <a:pPr marL="457200" indent="-457200">
              <a:spcAft>
                <a:spcPts val="1200"/>
              </a:spcAft>
              <a:buFont typeface="Arial" panose="020B0604020202020204" pitchFamily="34" charset="0"/>
              <a:buChar char="•"/>
            </a:pP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Section appointments to TAC, Summit Programming Committee, CoC, etc.</a:t>
            </a:r>
          </a:p>
          <a:p>
            <a:pPr marL="457200" indent="-457200">
              <a:spcAft>
                <a:spcPts val="1200"/>
              </a:spcAft>
              <a:buFont typeface="Arial" panose="020B0604020202020204" pitchFamily="34" charset="0"/>
              <a:buChar char="•"/>
            </a:pP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Section Advisory Committee (SAC)</a:t>
            </a:r>
          </a:p>
          <a:p>
            <a:pPr marL="457200" indent="-457200">
              <a:spcAft>
                <a:spcPts val="1200"/>
              </a:spcAft>
              <a:buFont typeface="Arial" panose="020B0604020202020204" pitchFamily="34" charset="0"/>
              <a:buChar char="•"/>
            </a:pP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Committee structures &amp; charges</a:t>
            </a:r>
          </a:p>
          <a:p>
            <a:pPr marL="457200" indent="-457200">
              <a:spcAft>
                <a:spcPts val="1200"/>
              </a:spcAft>
              <a:buFont typeface="Arial" panose="020B0604020202020204" pitchFamily="34" charset="0"/>
              <a:buChar char="•"/>
            </a:pPr>
            <a:r>
              <a:rPr lang="en-US" sz="240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Interest </a:t>
            </a:r>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Groups – structure &amp; focus</a:t>
            </a:r>
          </a:p>
        </p:txBody>
      </p:sp>
    </p:spTree>
    <p:extLst>
      <p:ext uri="{BB962C8B-B14F-4D97-AF65-F5344CB8AC3E}">
        <p14:creationId xmlns:p14="http://schemas.microsoft.com/office/powerpoint/2010/main" val="399074009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erson and person wearing gloves&#10;&#10;Description automatically generated">
            <a:extLst>
              <a:ext uri="{FF2B5EF4-FFF2-40B4-BE49-F238E27FC236}">
                <a16:creationId xmlns:a16="http://schemas.microsoft.com/office/drawing/2014/main" id="{5A8E39BC-0028-830A-5D51-5333AF9AB67F}"/>
              </a:ext>
            </a:extLst>
          </p:cNvPr>
          <p:cNvPicPr>
            <a:picLocks noChangeAspect="1"/>
          </p:cNvPicPr>
          <p:nvPr/>
        </p:nvPicPr>
        <p:blipFill>
          <a:blip r:embed="rId2"/>
          <a:stretch>
            <a:fillRect/>
          </a:stretch>
        </p:blipFill>
        <p:spPr>
          <a:xfrm>
            <a:off x="1956082" y="1100296"/>
            <a:ext cx="10235918" cy="5757704"/>
          </a:xfrm>
          <a:prstGeom prst="rect">
            <a:avLst/>
          </a:prstGeom>
        </p:spPr>
      </p:pic>
      <p:sp>
        <p:nvSpPr>
          <p:cNvPr id="6" name="Title 3">
            <a:extLst>
              <a:ext uri="{FF2B5EF4-FFF2-40B4-BE49-F238E27FC236}">
                <a16:creationId xmlns:a16="http://schemas.microsoft.com/office/drawing/2014/main" id="{31D70501-B353-A7DD-FB03-91A9846AEA95}"/>
              </a:ext>
            </a:extLst>
          </p:cNvPr>
          <p:cNvSpPr>
            <a:spLocks noGrp="1"/>
          </p:cNvSpPr>
          <p:nvPr>
            <p:ph type="ctrTitle"/>
          </p:nvPr>
        </p:nvSpPr>
        <p:spPr>
          <a:xfrm>
            <a:off x="1465804" y="3757960"/>
            <a:ext cx="6139541" cy="1137423"/>
          </a:xfrm>
        </p:spPr>
        <p:txBody>
          <a:bodyPr>
            <a:noAutofit/>
          </a:bodyPr>
          <a:lstStyle/>
          <a:p>
            <a:pPr algn="l">
              <a:lnSpc>
                <a:spcPts val="6620"/>
              </a:lnSpc>
            </a:pPr>
            <a:r>
              <a:rPr lang="en-US" sz="7000"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Discussion</a:t>
            </a:r>
          </a:p>
        </p:txBody>
      </p:sp>
      <p:sp>
        <p:nvSpPr>
          <p:cNvPr id="2" name="TextBox 1">
            <a:extLst>
              <a:ext uri="{FF2B5EF4-FFF2-40B4-BE49-F238E27FC236}">
                <a16:creationId xmlns:a16="http://schemas.microsoft.com/office/drawing/2014/main" id="{D1CA7B69-1B5D-D909-593C-EAD4365AFEF9}"/>
              </a:ext>
            </a:extLst>
          </p:cNvPr>
          <p:cNvSpPr txBox="1"/>
          <p:nvPr/>
        </p:nvSpPr>
        <p:spPr>
          <a:xfrm>
            <a:off x="1453826" y="364182"/>
            <a:ext cx="5620215" cy="2862322"/>
          </a:xfrm>
          <a:prstGeom prst="rect">
            <a:avLst/>
          </a:prstGeom>
          <a:noFill/>
        </p:spPr>
        <p:txBody>
          <a:bodyPr wrap="square" rtlCol="0">
            <a:spAutoFit/>
          </a:bodyPr>
          <a:lstStyle/>
          <a:p>
            <a:r>
              <a:rPr lang="en-US" sz="18000" b="1" dirty="0">
                <a:solidFill>
                  <a:srgbClr val="C92764"/>
                </a:solidFill>
                <a:latin typeface="Helvetica Neue" panose="02000503000000020004" pitchFamily="2" charset="0"/>
                <a:ea typeface="Helvetica Neue" panose="02000503000000020004" pitchFamily="2" charset="0"/>
                <a:cs typeface="Helvetica Neue" panose="02000503000000020004" pitchFamily="2" charset="0"/>
              </a:rPr>
              <a:t>Q&amp;A</a:t>
            </a:r>
          </a:p>
        </p:txBody>
      </p:sp>
    </p:spTree>
    <p:extLst>
      <p:ext uri="{BB962C8B-B14F-4D97-AF65-F5344CB8AC3E}">
        <p14:creationId xmlns:p14="http://schemas.microsoft.com/office/powerpoint/2010/main" val="26888364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C6552-1841-0989-FFC7-2AC2000C1F9A}"/>
              </a:ext>
            </a:extLst>
          </p:cNvPr>
          <p:cNvSpPr>
            <a:spLocks noGrp="1"/>
          </p:cNvSpPr>
          <p:nvPr>
            <p:ph type="title"/>
          </p:nvPr>
        </p:nvSpPr>
        <p:spPr/>
        <p:txBody>
          <a:bodyPr/>
          <a:lstStyle/>
          <a:p>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Governance Modernization Task Force</a:t>
            </a:r>
            <a:endParaRPr lang="en-US" dirty="0"/>
          </a:p>
        </p:txBody>
      </p:sp>
      <p:sp>
        <p:nvSpPr>
          <p:cNvPr id="8" name="Rectangle 2">
            <a:extLst>
              <a:ext uri="{FF2B5EF4-FFF2-40B4-BE49-F238E27FC236}">
                <a16:creationId xmlns:a16="http://schemas.microsoft.com/office/drawing/2014/main" id="{E2ABB05E-ACFA-3E12-4B24-4824968E00A3}"/>
              </a:ext>
            </a:extLst>
          </p:cNvPr>
          <p:cNvSpPr>
            <a:spLocks noChangeArrowheads="1"/>
          </p:cNvSpPr>
          <p:nvPr/>
        </p:nvSpPr>
        <p:spPr bwMode="auto">
          <a:xfrm>
            <a:off x="665164" y="42920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Rectangle 8">
            <a:extLst>
              <a:ext uri="{FF2B5EF4-FFF2-40B4-BE49-F238E27FC236}">
                <a16:creationId xmlns:a16="http://schemas.microsoft.com/office/drawing/2014/main" id="{A2DE21A0-84D8-3B2F-4B14-2803E2A7387F}"/>
              </a:ext>
            </a:extLst>
          </p:cNvPr>
          <p:cNvSpPr>
            <a:spLocks noChangeArrowheads="1"/>
          </p:cNvSpPr>
          <p:nvPr/>
        </p:nvSpPr>
        <p:spPr bwMode="auto">
          <a:xfrm>
            <a:off x="836612" y="793225"/>
            <a:ext cx="1060201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2055" name="Picture 9" descr="custom photo of speaker">
            <a:extLst>
              <a:ext uri="{FF2B5EF4-FFF2-40B4-BE49-F238E27FC236}">
                <a16:creationId xmlns:a16="http://schemas.microsoft.com/office/drawing/2014/main" id="{8C9DFF73-733B-4C3E-25A4-EF4CDAE0D1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724" y="1322034"/>
            <a:ext cx="1164308" cy="116046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3" name="Rectangle 9">
            <a:extLst>
              <a:ext uri="{FF2B5EF4-FFF2-40B4-BE49-F238E27FC236}">
                <a16:creationId xmlns:a16="http://schemas.microsoft.com/office/drawing/2014/main" id="{890AE7A0-9781-5EDF-48B7-EEA7C61DD1FE}"/>
              </a:ext>
            </a:extLst>
          </p:cNvPr>
          <p:cNvSpPr>
            <a:spLocks noChangeArrowheads="1"/>
          </p:cNvSpPr>
          <p:nvPr/>
        </p:nvSpPr>
        <p:spPr bwMode="auto">
          <a:xfrm>
            <a:off x="2001178" y="1472170"/>
            <a:ext cx="4094822"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200" b="1" i="0" u="none" strike="noStrike" kern="1200" cap="none" spc="0" normalizeH="0" baseline="0" noProof="0" dirty="0">
                <a:ln>
                  <a:noFill/>
                </a:ln>
                <a:solidFill>
                  <a:srgbClr val="222230"/>
                </a:solidFill>
                <a:effectLst/>
                <a:uLnTx/>
                <a:uFillTx/>
                <a:latin typeface="Helvetica" panose="020B0604020202020204" pitchFamily="34" charset="0"/>
                <a:ea typeface="Times New Roman" panose="02020603050405020304" pitchFamily="18" charset="0"/>
                <a:cs typeface="+mn-cs"/>
              </a:rPr>
            </a:br>
            <a:r>
              <a:rPr kumimoji="0" lang="en-US" altLang="en-US" sz="1200" b="1" i="0" u="none" strike="noStrike" kern="1200" cap="none" spc="0" normalizeH="0" baseline="0" noProof="0" dirty="0">
                <a:ln>
                  <a:noFill/>
                </a:ln>
                <a:solidFill>
                  <a:srgbClr val="222230"/>
                </a:solidFill>
                <a:effectLst/>
                <a:uLnTx/>
                <a:uFillTx/>
                <a:latin typeface="Helvetica" panose="020B0604020202020204" pitchFamily="34" charset="0"/>
                <a:ea typeface="Times New Roman" panose="02020603050405020304" pitchFamily="18" charset="0"/>
                <a:cs typeface="+mn-cs"/>
              </a:rPr>
              <a:t>     </a:t>
            </a:r>
            <a:r>
              <a:rPr kumimoji="0" lang="en-US" altLang="en-US" sz="1200" b="1"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Willis "Rick" Samson, PhD, DSc, FAPS</a:t>
            </a:r>
            <a:endParaRPr kumimoji="0" lang="en-US" altLang="en-US" sz="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0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      </a:t>
            </a:r>
            <a:r>
              <a:rPr kumimoji="0" lang="en-US" alt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APS President </a:t>
            </a:r>
            <a:r>
              <a:rPr kumimoji="0" lang="en-US" altLang="en-US" sz="1100" b="0" i="0" u="none" strike="noStrike" kern="1200" cap="none" spc="0" normalizeH="0" baseline="0" noProof="0">
                <a:ln>
                  <a:noFill/>
                </a:ln>
                <a:solidFill>
                  <a:prstClr val="white"/>
                </a:solidFill>
                <a:effectLst/>
                <a:uLnTx/>
                <a:uFillTx/>
                <a:latin typeface="Helvetica" panose="020B0604020202020204" pitchFamily="34" charset="0"/>
                <a:ea typeface="Times New Roman" panose="02020603050405020304" pitchFamily="18" charset="0"/>
                <a:cs typeface="+mn-cs"/>
              </a:rPr>
              <a:t>and Chair, Governance </a:t>
            </a:r>
            <a:r>
              <a:rPr kumimoji="0" lang="en-US" alt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Modernization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     Task Force</a:t>
            </a:r>
            <a:endParaRPr kumimoji="0" lang="en-US" altLang="en-US" sz="11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2058" name="Picture 8" descr="custom photo of speaker">
            <a:extLst>
              <a:ext uri="{FF2B5EF4-FFF2-40B4-BE49-F238E27FC236}">
                <a16:creationId xmlns:a16="http://schemas.microsoft.com/office/drawing/2014/main" id="{EAF02E53-4EAF-7E34-C42B-04ACD84D54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268" y="2587399"/>
            <a:ext cx="1145067" cy="1145067"/>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B38E34E2-3548-44C4-0867-B6FAA7190B61}"/>
              </a:ext>
            </a:extLst>
          </p:cNvPr>
          <p:cNvSpPr txBox="1"/>
          <p:nvPr/>
        </p:nvSpPr>
        <p:spPr>
          <a:xfrm>
            <a:off x="2277374" y="2897028"/>
            <a:ext cx="3666226" cy="615553"/>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1"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Dee Silverthorn, PhD, FAPS, FAAA, FAAAS</a:t>
            </a:r>
            <a:endParaRPr kumimoji="0" lang="en-US" alt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Past President and Former Chair of the Teaching Section Steering Committee</a:t>
            </a:r>
            <a:endParaRPr kumimoji="0" lang="en-US" sz="11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Rectangle 14">
            <a:extLst>
              <a:ext uri="{FF2B5EF4-FFF2-40B4-BE49-F238E27FC236}">
                <a16:creationId xmlns:a16="http://schemas.microsoft.com/office/drawing/2014/main" id="{DA5F0A6A-9FFE-573F-39D0-7C88AF202235}"/>
              </a:ext>
            </a:extLst>
          </p:cNvPr>
          <p:cNvSpPr>
            <a:spLocks noChangeArrowheads="1"/>
          </p:cNvSpPr>
          <p:nvPr/>
        </p:nvSpPr>
        <p:spPr bwMode="auto">
          <a:xfrm>
            <a:off x="840716" y="348138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B49C410-78E2-FA31-6570-66465C371210}"/>
              </a:ext>
            </a:extLst>
          </p:cNvPr>
          <p:cNvSpPr txBox="1"/>
          <p:nvPr/>
        </p:nvSpPr>
        <p:spPr>
          <a:xfrm>
            <a:off x="2277374" y="4170937"/>
            <a:ext cx="3818626" cy="78483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1"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William Jackson, PhD, FAPS</a:t>
            </a:r>
            <a:endParaRPr kumimoji="0" lang="en-US" altLang="en-US" sz="1200" b="0" i="0" u="none" strike="noStrike" kern="120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Former Councilor and Former Chair of the Cardiovascular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Section Steering Committee and Committee on Committees</a:t>
            </a:r>
            <a:endParaRPr kumimoji="0" lang="en-US" altLang="en-US" sz="11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25" name="TextBox 24">
            <a:extLst>
              <a:ext uri="{FF2B5EF4-FFF2-40B4-BE49-F238E27FC236}">
                <a16:creationId xmlns:a16="http://schemas.microsoft.com/office/drawing/2014/main" id="{DCFAAF29-8E77-B713-174B-91A0ADCF8359}"/>
              </a:ext>
            </a:extLst>
          </p:cNvPr>
          <p:cNvSpPr txBox="1"/>
          <p:nvPr/>
        </p:nvSpPr>
        <p:spPr>
          <a:xfrm>
            <a:off x="2245715" y="5368065"/>
            <a:ext cx="3850286" cy="78483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Helvetica" panose="020B0604020202020204" pitchFamily="34" charset="0"/>
                <a:ea typeface="+mn-ea"/>
                <a:cs typeface="+mn-cs"/>
              </a:rPr>
              <a:t>Scott Kirkton, PhD, FAPS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Helvetica" panose="020B0604020202020204" pitchFamily="34" charset="0"/>
                <a:ea typeface="+mn-ea"/>
                <a:cs typeface="+mn-cs"/>
              </a:rPr>
              <a:t>Chair, Section Advisory Committee and Former Chair of the Comparative Evolutionary Physiology Section Steering Committee</a:t>
            </a:r>
          </a:p>
        </p:txBody>
      </p:sp>
      <p:sp>
        <p:nvSpPr>
          <p:cNvPr id="32" name="TextBox 31">
            <a:extLst>
              <a:ext uri="{FF2B5EF4-FFF2-40B4-BE49-F238E27FC236}">
                <a16:creationId xmlns:a16="http://schemas.microsoft.com/office/drawing/2014/main" id="{A74C1AAA-3A4C-0FB7-2C5A-DA5E6BCCFA62}"/>
              </a:ext>
            </a:extLst>
          </p:cNvPr>
          <p:cNvSpPr txBox="1"/>
          <p:nvPr/>
        </p:nvSpPr>
        <p:spPr>
          <a:xfrm>
            <a:off x="7781544" y="1585086"/>
            <a:ext cx="4297680" cy="64633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Helvetica" panose="020B0604020202020204" pitchFamily="34" charset="0"/>
                <a:ea typeface="+mn-ea"/>
                <a:cs typeface="+mn-cs"/>
              </a:rPr>
              <a:t>Dexter Lee, PhD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Helvetica" panose="020B0604020202020204" pitchFamily="34" charset="0"/>
                <a:ea typeface="+mn-ea"/>
                <a:cs typeface="+mn-cs"/>
              </a:rPr>
              <a:t>Former Chair of the Diversity, Equity &amp; Inclusion Committee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Helvetica" panose="020B0604020202020204" pitchFamily="34" charset="0"/>
                <a:ea typeface="+mn-ea"/>
                <a:cs typeface="+mn-cs"/>
              </a:rPr>
              <a:t>and Committee on Committees</a:t>
            </a:r>
          </a:p>
        </p:txBody>
      </p:sp>
      <p:sp>
        <p:nvSpPr>
          <p:cNvPr id="35" name="TextBox 34">
            <a:extLst>
              <a:ext uri="{FF2B5EF4-FFF2-40B4-BE49-F238E27FC236}">
                <a16:creationId xmlns:a16="http://schemas.microsoft.com/office/drawing/2014/main" id="{893C07AF-14BD-2263-6D04-2774D9372879}"/>
              </a:ext>
            </a:extLst>
          </p:cNvPr>
          <p:cNvSpPr txBox="1"/>
          <p:nvPr/>
        </p:nvSpPr>
        <p:spPr>
          <a:xfrm>
            <a:off x="7369081" y="2842752"/>
            <a:ext cx="4443074" cy="729623"/>
          </a:xfrm>
          <a:prstGeom prst="rect">
            <a:avLst/>
          </a:prstGeom>
          <a:noFill/>
        </p:spPr>
        <p:txBody>
          <a:bodyPr wrap="square">
            <a:spAutoFit/>
          </a:bodyPr>
          <a:lstStyle/>
          <a:p>
            <a:pPr marL="457200" marR="0" lvl="0" indent="0" algn="l" defTabSz="914400" rtl="0" eaLnBrk="1" fontAlgn="auto" latinLnBrk="0" hangingPunct="1">
              <a:lnSpc>
                <a:spcPts val="1800"/>
              </a:lnSpc>
              <a:spcBef>
                <a:spcPts val="0"/>
              </a:spcBef>
              <a:spcAft>
                <a:spcPts val="3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Jane Reckelhoff, PhD, FAPS</a:t>
            </a:r>
            <a:endParaRPr kumimoji="0" lang="en-US" sz="12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a:p>
            <a:pPr marL="457200" marR="0" lvl="0" indent="0" algn="l" defTabSz="914400" rtl="0" eaLnBrk="1" fontAlgn="auto" latinLnBrk="0" hangingPunct="1">
              <a:lnSpc>
                <a:spcPts val="135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Past President and Former Chair of Women in Physiology </a:t>
            </a:r>
          </a:p>
          <a:p>
            <a:pPr marL="457200" marR="0" lvl="0" indent="0" algn="l" defTabSz="914400" rtl="0" eaLnBrk="1" fontAlgn="auto" latinLnBrk="0" hangingPunct="1">
              <a:lnSpc>
                <a:spcPts val="135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Committee and Sex/Gender Research Interest Group </a:t>
            </a:r>
            <a:endParaRPr kumimoji="0" lang="en-US" sz="11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p:txBody>
      </p:sp>
      <p:sp>
        <p:nvSpPr>
          <p:cNvPr id="15" name="TextBox 14">
            <a:extLst>
              <a:ext uri="{FF2B5EF4-FFF2-40B4-BE49-F238E27FC236}">
                <a16:creationId xmlns:a16="http://schemas.microsoft.com/office/drawing/2014/main" id="{D0E52590-68C7-13B2-145F-3FDB173AA70B}"/>
              </a:ext>
            </a:extLst>
          </p:cNvPr>
          <p:cNvSpPr txBox="1"/>
          <p:nvPr/>
        </p:nvSpPr>
        <p:spPr>
          <a:xfrm>
            <a:off x="7369081" y="4212739"/>
            <a:ext cx="4298663" cy="624082"/>
          </a:xfrm>
          <a:prstGeom prst="rect">
            <a:avLst/>
          </a:prstGeom>
          <a:noFill/>
        </p:spPr>
        <p:txBody>
          <a:bodyPr wrap="square">
            <a:spAutoFit/>
          </a:bodyPr>
          <a:lstStyle/>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Larissa Shimoda, PhD</a:t>
            </a:r>
            <a:endParaRPr kumimoji="0" lang="en-US" sz="12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a:p>
            <a:pPr marL="457200" marR="0" lvl="0" indent="0" algn="l" defTabSz="914400" rtl="0" eaLnBrk="1" fontAlgn="auto" latinLnBrk="0" hangingPunct="1">
              <a:lnSpc>
                <a:spcPts val="135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Former Councilor and Former Chair of the </a:t>
            </a:r>
            <a:endParaRPr kumimoji="0" lang="en-US" sz="11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a:p>
            <a:pPr marL="457200" marR="0" lvl="0" indent="0" algn="l" defTabSz="914400" rtl="0" eaLnBrk="1" fontAlgn="auto" latinLnBrk="0" hangingPunct="1">
              <a:lnSpc>
                <a:spcPts val="135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Helvetica" panose="020B0604020202020204" pitchFamily="34" charset="0"/>
                <a:ea typeface="Times New Roman" panose="02020603050405020304" pitchFamily="18" charset="0"/>
                <a:cs typeface="+mn-cs"/>
              </a:rPr>
              <a:t>Respiration Section Steering Committee</a:t>
            </a:r>
            <a:endParaRPr kumimoji="0" lang="en-US" sz="11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p:txBody>
      </p:sp>
      <p:sp>
        <p:nvSpPr>
          <p:cNvPr id="20" name="TextBox 19">
            <a:extLst>
              <a:ext uri="{FF2B5EF4-FFF2-40B4-BE49-F238E27FC236}">
                <a16:creationId xmlns:a16="http://schemas.microsoft.com/office/drawing/2014/main" id="{2B64AAED-C50E-C645-180F-D72C30D3BE59}"/>
              </a:ext>
            </a:extLst>
          </p:cNvPr>
          <p:cNvSpPr txBox="1"/>
          <p:nvPr/>
        </p:nvSpPr>
        <p:spPr>
          <a:xfrm>
            <a:off x="7781544" y="5504196"/>
            <a:ext cx="3990154" cy="615553"/>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Helvetica" panose="020B0604020202020204" pitchFamily="34" charset="0"/>
                <a:ea typeface="+mn-ea"/>
                <a:cs typeface="+mn-cs"/>
              </a:rPr>
              <a:t>Janice Urban, PhD, FAPS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Helvetica" panose="020B0604020202020204" pitchFamily="34" charset="0"/>
                <a:ea typeface="+mn-ea"/>
                <a:cs typeface="+mn-cs"/>
              </a:rPr>
              <a:t>Former Chair of the Central Nervous System Section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Helvetica" panose="020B0604020202020204" pitchFamily="34" charset="0"/>
                <a:ea typeface="+mn-ea"/>
                <a:cs typeface="+mn-cs"/>
              </a:rPr>
              <a:t>Steering Committee</a:t>
            </a:r>
          </a:p>
        </p:txBody>
      </p:sp>
      <p:pic>
        <p:nvPicPr>
          <p:cNvPr id="26" name="Picture 25" descr="A person with glasses smiling&#10;&#10;Description automatically generated">
            <a:extLst>
              <a:ext uri="{FF2B5EF4-FFF2-40B4-BE49-F238E27FC236}">
                <a16:creationId xmlns:a16="http://schemas.microsoft.com/office/drawing/2014/main" id="{818A9A49-0E74-AD1D-8851-BB30295944FB}"/>
              </a:ext>
            </a:extLst>
          </p:cNvPr>
          <p:cNvPicPr>
            <a:picLocks noChangeAspect="1"/>
          </p:cNvPicPr>
          <p:nvPr/>
        </p:nvPicPr>
        <p:blipFill>
          <a:blip r:embed="rId5"/>
          <a:stretch>
            <a:fillRect/>
          </a:stretch>
        </p:blipFill>
        <p:spPr>
          <a:xfrm>
            <a:off x="6457810" y="4017084"/>
            <a:ext cx="1145576" cy="1145576"/>
          </a:xfrm>
          <a:prstGeom prst="rect">
            <a:avLst/>
          </a:prstGeom>
        </p:spPr>
      </p:pic>
      <p:pic>
        <p:nvPicPr>
          <p:cNvPr id="28" name="Picture 27" descr="A close-up of a person smiling&#10;&#10;Description automatically generated">
            <a:extLst>
              <a:ext uri="{FF2B5EF4-FFF2-40B4-BE49-F238E27FC236}">
                <a16:creationId xmlns:a16="http://schemas.microsoft.com/office/drawing/2014/main" id="{7863A427-7F0C-60C8-FE9B-5873050D3ED6}"/>
              </a:ext>
            </a:extLst>
          </p:cNvPr>
          <p:cNvPicPr>
            <a:picLocks noChangeAspect="1"/>
          </p:cNvPicPr>
          <p:nvPr/>
        </p:nvPicPr>
        <p:blipFill>
          <a:blip r:embed="rId6"/>
          <a:stretch>
            <a:fillRect/>
          </a:stretch>
        </p:blipFill>
        <p:spPr>
          <a:xfrm>
            <a:off x="6457810" y="5298962"/>
            <a:ext cx="1133170" cy="1133170"/>
          </a:xfrm>
          <a:prstGeom prst="rect">
            <a:avLst/>
          </a:prstGeom>
        </p:spPr>
      </p:pic>
      <p:pic>
        <p:nvPicPr>
          <p:cNvPr id="30" name="Picture 29" descr="A person smiling for a picture&#10;&#10;Description automatically generated">
            <a:extLst>
              <a:ext uri="{FF2B5EF4-FFF2-40B4-BE49-F238E27FC236}">
                <a16:creationId xmlns:a16="http://schemas.microsoft.com/office/drawing/2014/main" id="{52A636DB-1278-3573-DF94-5CA3D3AA132F}"/>
              </a:ext>
            </a:extLst>
          </p:cNvPr>
          <p:cNvPicPr>
            <a:picLocks noChangeAspect="1"/>
          </p:cNvPicPr>
          <p:nvPr/>
        </p:nvPicPr>
        <p:blipFill>
          <a:blip r:embed="rId7"/>
          <a:stretch>
            <a:fillRect/>
          </a:stretch>
        </p:blipFill>
        <p:spPr>
          <a:xfrm>
            <a:off x="6445913" y="2672030"/>
            <a:ext cx="1145067" cy="1145067"/>
          </a:xfrm>
          <a:prstGeom prst="rect">
            <a:avLst/>
          </a:prstGeom>
        </p:spPr>
      </p:pic>
      <p:pic>
        <p:nvPicPr>
          <p:cNvPr id="33" name="Picture 32" descr="A person wearing glasses and a suit&#10;&#10;Description automatically generated">
            <a:extLst>
              <a:ext uri="{FF2B5EF4-FFF2-40B4-BE49-F238E27FC236}">
                <a16:creationId xmlns:a16="http://schemas.microsoft.com/office/drawing/2014/main" id="{324E495D-190B-E3BE-8962-DEE6306BBEBA}"/>
              </a:ext>
            </a:extLst>
          </p:cNvPr>
          <p:cNvPicPr>
            <a:picLocks noChangeAspect="1"/>
          </p:cNvPicPr>
          <p:nvPr/>
        </p:nvPicPr>
        <p:blipFill>
          <a:blip r:embed="rId8"/>
          <a:stretch>
            <a:fillRect/>
          </a:stretch>
        </p:blipFill>
        <p:spPr>
          <a:xfrm>
            <a:off x="803268" y="3782785"/>
            <a:ext cx="1172982" cy="1172982"/>
          </a:xfrm>
          <a:prstGeom prst="rect">
            <a:avLst/>
          </a:prstGeom>
        </p:spPr>
      </p:pic>
      <p:pic>
        <p:nvPicPr>
          <p:cNvPr id="36" name="Picture 35" descr="A person in a blue shirt&#10;&#10;Description automatically generated">
            <a:extLst>
              <a:ext uri="{FF2B5EF4-FFF2-40B4-BE49-F238E27FC236}">
                <a16:creationId xmlns:a16="http://schemas.microsoft.com/office/drawing/2014/main" id="{BA4DE359-C586-47FF-4278-877A17D2F6D9}"/>
              </a:ext>
            </a:extLst>
          </p:cNvPr>
          <p:cNvPicPr>
            <a:picLocks noChangeAspect="1"/>
          </p:cNvPicPr>
          <p:nvPr/>
        </p:nvPicPr>
        <p:blipFill>
          <a:blip r:embed="rId9"/>
          <a:stretch>
            <a:fillRect/>
          </a:stretch>
        </p:blipFill>
        <p:spPr>
          <a:xfrm>
            <a:off x="753383" y="5144937"/>
            <a:ext cx="1224028" cy="1224028"/>
          </a:xfrm>
          <a:prstGeom prst="rect">
            <a:avLst/>
          </a:prstGeom>
        </p:spPr>
      </p:pic>
      <p:pic>
        <p:nvPicPr>
          <p:cNvPr id="38" name="Picture 37" descr="A person in a suit and tie&#10;&#10;Description automatically generated">
            <a:extLst>
              <a:ext uri="{FF2B5EF4-FFF2-40B4-BE49-F238E27FC236}">
                <a16:creationId xmlns:a16="http://schemas.microsoft.com/office/drawing/2014/main" id="{15CD45EA-B9CF-DA49-B66E-ADAF4E98F1E8}"/>
              </a:ext>
            </a:extLst>
          </p:cNvPr>
          <p:cNvPicPr>
            <a:picLocks noChangeAspect="1"/>
          </p:cNvPicPr>
          <p:nvPr/>
        </p:nvPicPr>
        <p:blipFill>
          <a:blip r:embed="rId10"/>
          <a:stretch>
            <a:fillRect/>
          </a:stretch>
        </p:blipFill>
        <p:spPr>
          <a:xfrm>
            <a:off x="6426672" y="1359127"/>
            <a:ext cx="1117413" cy="1117413"/>
          </a:xfrm>
          <a:prstGeom prst="rect">
            <a:avLst/>
          </a:prstGeom>
        </p:spPr>
      </p:pic>
    </p:spTree>
    <p:extLst>
      <p:ext uri="{BB962C8B-B14F-4D97-AF65-F5344CB8AC3E}">
        <p14:creationId xmlns:p14="http://schemas.microsoft.com/office/powerpoint/2010/main" val="3135992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668867" y="3767667"/>
            <a:ext cx="4445000" cy="2844800"/>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344239" y="1443546"/>
            <a:ext cx="4769627" cy="1118760"/>
          </a:xfrm>
        </p:spPr>
        <p:txBody>
          <a:bodyPr>
            <a:noAutofit/>
          </a:bodyPr>
          <a:lstStyle/>
          <a:p>
            <a:pPr algn="l">
              <a:lnSpc>
                <a:spcPts val="620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Member Engagement</a:t>
            </a:r>
          </a:p>
        </p:txBody>
      </p:sp>
      <p:sp>
        <p:nvSpPr>
          <p:cNvPr id="2" name="TextBox 1">
            <a:extLst>
              <a:ext uri="{FF2B5EF4-FFF2-40B4-BE49-F238E27FC236}">
                <a16:creationId xmlns:a16="http://schemas.microsoft.com/office/drawing/2014/main" id="{28A2E1A8-1198-D1A7-FF3C-494F22146B1B}"/>
              </a:ext>
            </a:extLst>
          </p:cNvPr>
          <p:cNvSpPr txBox="1"/>
          <p:nvPr/>
        </p:nvSpPr>
        <p:spPr>
          <a:xfrm>
            <a:off x="5520905" y="1026162"/>
            <a:ext cx="6085982" cy="4015330"/>
          </a:xfrm>
          <a:prstGeom prst="rect">
            <a:avLst/>
          </a:prstGeom>
          <a:noFill/>
        </p:spPr>
        <p:txBody>
          <a:bodyPr wrap="square" rtlCol="0">
            <a:sp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Calibri" panose="020F0502020204030204" pitchFamily="34" charset="0"/>
              </a:rPr>
              <a:t>The task force engaged members in providing feedback and perspectives on APS governance and leadership experiences. </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Calibri" panose="020F0502020204030204" pitchFamily="34" charset="0"/>
              </a:rPr>
              <a:t> </a:t>
            </a:r>
            <a:endPar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0"/>
              </a:spcBef>
              <a:spcAft>
                <a:spcPts val="0"/>
              </a:spcAft>
              <a:buClrTx/>
              <a:buSzTx/>
              <a:buFontTx/>
              <a:buNone/>
              <a:tabLst/>
              <a:defRPr/>
            </a:pPr>
            <a:r>
              <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Calibri" panose="020F0502020204030204" pitchFamily="34" charset="0"/>
              </a:rPr>
              <a:t>Engagement activities included: </a:t>
            </a:r>
            <a:endPar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Calibri" panose="020F0502020204030204" pitchFamily="34" charset="0"/>
              </a:rPr>
              <a:t>Interviews</a:t>
            </a:r>
            <a:endPar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Calibri" panose="020F0502020204030204" pitchFamily="34" charset="0"/>
              </a:rPr>
              <a:t>Focus groups</a:t>
            </a:r>
            <a:endPar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Calibri" panose="020F0502020204030204" pitchFamily="34" charset="0"/>
              </a:rPr>
              <a:t>Summer Leadership retreat (2022, 2023)</a:t>
            </a:r>
            <a:endPar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Calibri" panose="020F0502020204030204" pitchFamily="34" charset="0"/>
              </a:rPr>
              <a:t>A survey </a:t>
            </a:r>
            <a:endParaRPr kumimoji="0" lang="en-US" sz="2400" b="0" i="0" u="none" strike="noStrike" kern="100" cap="none" spc="0" normalizeH="0" baseline="0" noProof="0" dirty="0">
              <a:ln>
                <a:noFill/>
              </a:ln>
              <a:solidFill>
                <a:prstClr val="white"/>
              </a:solidFill>
              <a:effectLst/>
              <a:uLnTx/>
              <a:uFillTx/>
              <a:latin typeface="Helvetica Neue" panose="020005030000000200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937024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668867" y="3767667"/>
            <a:ext cx="4445000" cy="2844800"/>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2404533" y="1302708"/>
            <a:ext cx="9042400" cy="1118760"/>
          </a:xfrm>
        </p:spPr>
        <p:txBody>
          <a:bodyPr>
            <a:noAutofit/>
          </a:bodyPr>
          <a:lstStyle/>
          <a:p>
            <a:pPr algn="l">
              <a:lnSpc>
                <a:spcPts val="6620"/>
              </a:lnSpc>
            </a:pPr>
            <a:r>
              <a:rPr lang="en-US" sz="8000"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Why?</a:t>
            </a:r>
          </a:p>
        </p:txBody>
      </p:sp>
      <p:sp>
        <p:nvSpPr>
          <p:cNvPr id="2" name="TextBox 1">
            <a:extLst>
              <a:ext uri="{FF2B5EF4-FFF2-40B4-BE49-F238E27FC236}">
                <a16:creationId xmlns:a16="http://schemas.microsoft.com/office/drawing/2014/main" id="{28A2E1A8-1198-D1A7-FF3C-494F22146B1B}"/>
              </a:ext>
            </a:extLst>
          </p:cNvPr>
          <p:cNvSpPr txBox="1"/>
          <p:nvPr/>
        </p:nvSpPr>
        <p:spPr>
          <a:xfrm>
            <a:off x="5833534" y="1998134"/>
            <a:ext cx="5689600" cy="3416320"/>
          </a:xfrm>
          <a:prstGeom prst="rect">
            <a:avLst/>
          </a:prstGeom>
          <a:noFill/>
        </p:spPr>
        <p:txBody>
          <a:bodyPr wrap="square" rtlCol="0">
            <a:spAutoFit/>
          </a:bodyPr>
          <a:lstStyle/>
          <a:p>
            <a:r>
              <a:rPr lang="en-US" sz="3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Agility</a:t>
            </a:r>
          </a:p>
          <a:p>
            <a:r>
              <a:rPr lang="en-US" sz="3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Accountability</a:t>
            </a:r>
          </a:p>
          <a:p>
            <a:r>
              <a:rPr lang="en-US" sz="3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Efficiency</a:t>
            </a:r>
          </a:p>
          <a:p>
            <a:r>
              <a:rPr lang="en-US" sz="3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Clarity</a:t>
            </a:r>
          </a:p>
          <a:p>
            <a:r>
              <a:rPr lang="en-US" sz="3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Expanded Representation</a:t>
            </a:r>
          </a:p>
          <a:p>
            <a:r>
              <a:rPr lang="en-US" sz="3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Transparency</a:t>
            </a:r>
          </a:p>
        </p:txBody>
      </p:sp>
    </p:spTree>
    <p:extLst>
      <p:ext uri="{BB962C8B-B14F-4D97-AF65-F5344CB8AC3E}">
        <p14:creationId xmlns:p14="http://schemas.microsoft.com/office/powerpoint/2010/main" val="381437396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65054312-8116-10BB-2C6D-532224DAFE12}"/>
              </a:ext>
            </a:extLst>
          </p:cNvPr>
          <p:cNvCxnSpPr>
            <a:cxnSpLocks/>
          </p:cNvCxnSpPr>
          <p:nvPr/>
        </p:nvCxnSpPr>
        <p:spPr>
          <a:xfrm>
            <a:off x="6240060" y="1987966"/>
            <a:ext cx="1524703"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BD4F4D64-E6FF-AF1D-8A36-49CDC897A871}"/>
              </a:ext>
            </a:extLst>
          </p:cNvPr>
          <p:cNvCxnSpPr/>
          <p:nvPr/>
        </p:nvCxnSpPr>
        <p:spPr>
          <a:xfrm>
            <a:off x="9020936" y="4515860"/>
            <a:ext cx="0" cy="1108325"/>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7F31CD8-E6CA-66FC-D92B-E816D1C65899}"/>
              </a:ext>
            </a:extLst>
          </p:cNvPr>
          <p:cNvCxnSpPr/>
          <p:nvPr/>
        </p:nvCxnSpPr>
        <p:spPr>
          <a:xfrm>
            <a:off x="2654473" y="4515861"/>
            <a:ext cx="0" cy="1108325"/>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A7325CB-0644-56C1-05D7-D78D2E0B54B3}"/>
              </a:ext>
            </a:extLst>
          </p:cNvPr>
          <p:cNvCxnSpPr>
            <a:cxnSpLocks/>
          </p:cNvCxnSpPr>
          <p:nvPr/>
        </p:nvCxnSpPr>
        <p:spPr>
          <a:xfrm>
            <a:off x="4384110" y="3516040"/>
            <a:ext cx="1524703"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52758D7-E208-0416-E664-59327D447906}"/>
              </a:ext>
            </a:extLst>
          </p:cNvPr>
          <p:cNvCxnSpPr>
            <a:cxnSpLocks/>
            <a:endCxn id="20" idx="2"/>
          </p:cNvCxnSpPr>
          <p:nvPr/>
        </p:nvCxnSpPr>
        <p:spPr>
          <a:xfrm flipH="1">
            <a:off x="5908813" y="2016883"/>
            <a:ext cx="24667" cy="3834036"/>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D9D5823B-6CD6-9D2D-C983-AC499DDE1537}"/>
              </a:ext>
            </a:extLst>
          </p:cNvPr>
          <p:cNvSpPr/>
          <p:nvPr/>
        </p:nvSpPr>
        <p:spPr>
          <a:xfrm>
            <a:off x="1553727" y="4803193"/>
            <a:ext cx="2187198" cy="1015662"/>
          </a:xfrm>
          <a:prstGeom prst="rect">
            <a:avLst/>
          </a:prstGeom>
          <a:solidFill>
            <a:srgbClr val="CD15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2FA3767-BA44-7907-FFF9-544651ADC55D}"/>
              </a:ext>
            </a:extLst>
          </p:cNvPr>
          <p:cNvSpPr/>
          <p:nvPr/>
        </p:nvSpPr>
        <p:spPr>
          <a:xfrm>
            <a:off x="7416995" y="1563392"/>
            <a:ext cx="1777972" cy="707888"/>
          </a:xfrm>
          <a:prstGeom prst="rect">
            <a:avLst/>
          </a:prstGeom>
          <a:solidFill>
            <a:srgbClr val="CD15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12734" y="225469"/>
            <a:ext cx="11887199" cy="688931"/>
          </a:xfrm>
        </p:spPr>
        <p:txBody>
          <a:bodyPr>
            <a:noAutofit/>
          </a:bodyPr>
          <a:lstStyle/>
          <a:p>
            <a:pPr>
              <a:lnSpc>
                <a:spcPts val="6620"/>
              </a:lnSpc>
            </a:pPr>
            <a:r>
              <a:rPr lang="en-US" sz="3600"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PROPOSED ACCOUNTABILITY STRUCTURE</a:t>
            </a:r>
          </a:p>
        </p:txBody>
      </p:sp>
      <p:sp>
        <p:nvSpPr>
          <p:cNvPr id="13" name="Rectangle 12">
            <a:extLst>
              <a:ext uri="{FF2B5EF4-FFF2-40B4-BE49-F238E27FC236}">
                <a16:creationId xmlns:a16="http://schemas.microsoft.com/office/drawing/2014/main" id="{FA1F83A4-CEF4-965D-14D9-56805596F7A8}"/>
              </a:ext>
            </a:extLst>
          </p:cNvPr>
          <p:cNvSpPr/>
          <p:nvPr/>
        </p:nvSpPr>
        <p:spPr>
          <a:xfrm>
            <a:off x="4963437" y="1291673"/>
            <a:ext cx="1940085" cy="1167040"/>
          </a:xfrm>
          <a:prstGeom prst="rect">
            <a:avLst/>
          </a:prstGeom>
          <a:solidFill>
            <a:srgbClr val="CD15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28A2E1A8-1198-D1A7-FF3C-494F22146B1B}"/>
              </a:ext>
            </a:extLst>
          </p:cNvPr>
          <p:cNvSpPr txBox="1"/>
          <p:nvPr/>
        </p:nvSpPr>
        <p:spPr>
          <a:xfrm>
            <a:off x="4963437" y="1444639"/>
            <a:ext cx="1940085" cy="830997"/>
          </a:xfrm>
          <a:prstGeom prst="rect">
            <a:avLst/>
          </a:prstGeom>
          <a:noFill/>
        </p:spPr>
        <p:txBody>
          <a:bodyPr wrap="square" rtlCol="0">
            <a:spAutoFit/>
          </a:bodyPr>
          <a:lstStyle/>
          <a:p>
            <a:pPr algn="ctr"/>
            <a:r>
              <a:rPr lang="en-US" sz="24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Board of Directors</a:t>
            </a:r>
          </a:p>
        </p:txBody>
      </p:sp>
      <p:sp>
        <p:nvSpPr>
          <p:cNvPr id="14" name="Rectangle 13">
            <a:extLst>
              <a:ext uri="{FF2B5EF4-FFF2-40B4-BE49-F238E27FC236}">
                <a16:creationId xmlns:a16="http://schemas.microsoft.com/office/drawing/2014/main" id="{60C85EDA-0979-8E63-F047-E4B27A190245}"/>
              </a:ext>
            </a:extLst>
          </p:cNvPr>
          <p:cNvSpPr/>
          <p:nvPr/>
        </p:nvSpPr>
        <p:spPr>
          <a:xfrm>
            <a:off x="2097213" y="2980991"/>
            <a:ext cx="3030066" cy="1015661"/>
          </a:xfrm>
          <a:prstGeom prst="rect">
            <a:avLst/>
          </a:prstGeom>
          <a:solidFill>
            <a:srgbClr val="CD15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CCFA32A3-66A9-8121-B079-7BBE4D777B3E}"/>
              </a:ext>
            </a:extLst>
          </p:cNvPr>
          <p:cNvSpPr txBox="1"/>
          <p:nvPr/>
        </p:nvSpPr>
        <p:spPr>
          <a:xfrm>
            <a:off x="2149277" y="3071788"/>
            <a:ext cx="2925938" cy="830997"/>
          </a:xfrm>
          <a:prstGeom prst="rect">
            <a:avLst/>
          </a:prstGeom>
          <a:noFill/>
        </p:spPr>
        <p:txBody>
          <a:bodyPr wrap="square" rtlCol="0">
            <a:spAutoFit/>
          </a:bodyPr>
          <a:lstStyle/>
          <a:p>
            <a:pPr algn="ctr"/>
            <a:r>
              <a:rPr lang="en-US" sz="24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APS Advisory Council</a:t>
            </a:r>
          </a:p>
        </p:txBody>
      </p:sp>
      <p:sp>
        <p:nvSpPr>
          <p:cNvPr id="17" name="TextBox 16">
            <a:extLst>
              <a:ext uri="{FF2B5EF4-FFF2-40B4-BE49-F238E27FC236}">
                <a16:creationId xmlns:a16="http://schemas.microsoft.com/office/drawing/2014/main" id="{FEF47721-C686-7F81-75BF-91A9FEFA4580}"/>
              </a:ext>
            </a:extLst>
          </p:cNvPr>
          <p:cNvSpPr txBox="1"/>
          <p:nvPr/>
        </p:nvSpPr>
        <p:spPr>
          <a:xfrm>
            <a:off x="1677284" y="4835260"/>
            <a:ext cx="1940085" cy="1015663"/>
          </a:xfrm>
          <a:prstGeom prst="rect">
            <a:avLst/>
          </a:prstGeom>
          <a:noFill/>
        </p:spPr>
        <p:txBody>
          <a:bodyPr wrap="square" rtlCol="0">
            <a:spAutoFit/>
          </a:bodyPr>
          <a:lstStyle/>
          <a:p>
            <a:pPr algn="ct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Society</a:t>
            </a:r>
          </a:p>
          <a:p>
            <a:pPr algn="ct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Committees &amp; Centers</a:t>
            </a:r>
          </a:p>
        </p:txBody>
      </p:sp>
      <p:sp>
        <p:nvSpPr>
          <p:cNvPr id="19" name="TextBox 18">
            <a:extLst>
              <a:ext uri="{FF2B5EF4-FFF2-40B4-BE49-F238E27FC236}">
                <a16:creationId xmlns:a16="http://schemas.microsoft.com/office/drawing/2014/main" id="{E10CE05F-725C-0D6C-CAC7-573D6EBEB9D5}"/>
              </a:ext>
            </a:extLst>
          </p:cNvPr>
          <p:cNvSpPr txBox="1"/>
          <p:nvPr/>
        </p:nvSpPr>
        <p:spPr>
          <a:xfrm>
            <a:off x="7416995" y="1563393"/>
            <a:ext cx="1777972" cy="707886"/>
          </a:xfrm>
          <a:prstGeom prst="rect">
            <a:avLst/>
          </a:prstGeom>
          <a:noFill/>
        </p:spPr>
        <p:txBody>
          <a:bodyPr wrap="square" rtlCol="0">
            <a:spAutoFit/>
          </a:bodyPr>
          <a:lstStyle/>
          <a:p>
            <a:pPr algn="ct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Governance Committees</a:t>
            </a:r>
          </a:p>
        </p:txBody>
      </p:sp>
      <p:sp>
        <p:nvSpPr>
          <p:cNvPr id="20" name="Rectangle 19">
            <a:extLst>
              <a:ext uri="{FF2B5EF4-FFF2-40B4-BE49-F238E27FC236}">
                <a16:creationId xmlns:a16="http://schemas.microsoft.com/office/drawing/2014/main" id="{62F719AC-62B9-8EF6-41D7-54C61B74013F}"/>
              </a:ext>
            </a:extLst>
          </p:cNvPr>
          <p:cNvSpPr/>
          <p:nvPr/>
        </p:nvSpPr>
        <p:spPr>
          <a:xfrm>
            <a:off x="4815214" y="4835260"/>
            <a:ext cx="2187198" cy="1015659"/>
          </a:xfrm>
          <a:prstGeom prst="rect">
            <a:avLst/>
          </a:prstGeom>
          <a:solidFill>
            <a:srgbClr val="CD15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E9E70384-CFC8-2729-4D06-EC071C0A3CC8}"/>
              </a:ext>
            </a:extLst>
          </p:cNvPr>
          <p:cNvSpPr txBox="1"/>
          <p:nvPr/>
        </p:nvSpPr>
        <p:spPr>
          <a:xfrm>
            <a:off x="4815213" y="4893135"/>
            <a:ext cx="2187199" cy="707886"/>
          </a:xfrm>
          <a:prstGeom prst="rect">
            <a:avLst/>
          </a:prstGeom>
          <a:noFill/>
        </p:spPr>
        <p:txBody>
          <a:bodyPr wrap="square" rtlCol="0">
            <a:spAutoFit/>
          </a:bodyPr>
          <a:lstStyle/>
          <a:p>
            <a:pPr algn="ct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Section Steering </a:t>
            </a:r>
            <a:r>
              <a:rPr lang="en-US" sz="2000" dirty="0" err="1">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Cmtes</a:t>
            </a:r>
            <a:endPar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 name="Rectangle 24">
            <a:extLst>
              <a:ext uri="{FF2B5EF4-FFF2-40B4-BE49-F238E27FC236}">
                <a16:creationId xmlns:a16="http://schemas.microsoft.com/office/drawing/2014/main" id="{4358CF24-21C2-F779-2446-A5E728C3A8D1}"/>
              </a:ext>
            </a:extLst>
          </p:cNvPr>
          <p:cNvSpPr/>
          <p:nvPr/>
        </p:nvSpPr>
        <p:spPr>
          <a:xfrm>
            <a:off x="7927337" y="4798406"/>
            <a:ext cx="2187198" cy="1015657"/>
          </a:xfrm>
          <a:prstGeom prst="rect">
            <a:avLst/>
          </a:prstGeom>
          <a:solidFill>
            <a:srgbClr val="CD15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79542445-660E-31FE-D3DB-6415D7A673D5}"/>
              </a:ext>
            </a:extLst>
          </p:cNvPr>
          <p:cNvSpPr txBox="1"/>
          <p:nvPr/>
        </p:nvSpPr>
        <p:spPr>
          <a:xfrm>
            <a:off x="7969250" y="4864286"/>
            <a:ext cx="2187199" cy="707886"/>
          </a:xfrm>
          <a:prstGeom prst="rect">
            <a:avLst/>
          </a:prstGeom>
          <a:noFill/>
        </p:spPr>
        <p:txBody>
          <a:bodyPr wrap="square" rtlCol="0">
            <a:spAutoFit/>
          </a:bodyPr>
          <a:lstStyle/>
          <a:p>
            <a:pPr algn="ctr"/>
            <a:r>
              <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Interest Group Steering </a:t>
            </a:r>
            <a:r>
              <a:rPr lang="en-US" sz="2000" dirty="0" err="1">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Cmtes</a:t>
            </a:r>
            <a:endParaRPr lang="en-US"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cxnSp>
        <p:nvCxnSpPr>
          <p:cNvPr id="36" name="Straight Connector 35">
            <a:extLst>
              <a:ext uri="{FF2B5EF4-FFF2-40B4-BE49-F238E27FC236}">
                <a16:creationId xmlns:a16="http://schemas.microsoft.com/office/drawing/2014/main" id="{FB07B233-63AF-02D4-8468-FDA325F595A6}"/>
              </a:ext>
            </a:extLst>
          </p:cNvPr>
          <p:cNvCxnSpPr>
            <a:cxnSpLocks/>
          </p:cNvCxnSpPr>
          <p:nvPr/>
        </p:nvCxnSpPr>
        <p:spPr>
          <a:xfrm>
            <a:off x="2647326" y="4515861"/>
            <a:ext cx="6373610"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F80DE30-101A-4E08-0203-C03A56E0E502}"/>
              </a:ext>
            </a:extLst>
          </p:cNvPr>
          <p:cNvSpPr txBox="1"/>
          <p:nvPr/>
        </p:nvSpPr>
        <p:spPr>
          <a:xfrm>
            <a:off x="9323884" y="1563580"/>
            <a:ext cx="3020391" cy="830997"/>
          </a:xfrm>
          <a:prstGeom prst="rect">
            <a:avLst/>
          </a:prstGeom>
          <a:noFill/>
        </p:spPr>
        <p:txBody>
          <a:bodyPr wrap="square" rtlCol="0">
            <a:spAutoFit/>
          </a:bodyPr>
          <a:lstStyle/>
          <a:p>
            <a:r>
              <a:rPr lang="en-US" sz="1600" dirty="0">
                <a:solidFill>
                  <a:srgbClr val="C0C9CE"/>
                </a:solidFill>
                <a:latin typeface="Helvetica Neue" panose="02000503000000020004" pitchFamily="2" charset="0"/>
                <a:ea typeface="Helvetica Neue" panose="02000503000000020004" pitchFamily="2" charset="0"/>
                <a:cs typeface="Helvetica Neue" panose="02000503000000020004" pitchFamily="2" charset="0"/>
              </a:rPr>
              <a:t>Executive Committee</a:t>
            </a:r>
          </a:p>
          <a:p>
            <a:r>
              <a:rPr lang="en-US" sz="1600" dirty="0">
                <a:solidFill>
                  <a:srgbClr val="C0C9CE"/>
                </a:solidFill>
                <a:latin typeface="Helvetica Neue" panose="02000503000000020004" pitchFamily="2" charset="0"/>
                <a:ea typeface="Helvetica Neue" panose="02000503000000020004" pitchFamily="2" charset="0"/>
                <a:cs typeface="Helvetica Neue" panose="02000503000000020004" pitchFamily="2" charset="0"/>
              </a:rPr>
              <a:t>Finance Committee</a:t>
            </a:r>
          </a:p>
          <a:p>
            <a:r>
              <a:rPr lang="en-US" sz="1600" dirty="0">
                <a:solidFill>
                  <a:srgbClr val="C0C9CE"/>
                </a:solidFill>
                <a:latin typeface="Helvetica Neue" panose="02000503000000020004" pitchFamily="2" charset="0"/>
                <a:ea typeface="Helvetica Neue" panose="02000503000000020004" pitchFamily="2" charset="0"/>
                <a:cs typeface="Helvetica Neue" panose="02000503000000020004" pitchFamily="2" charset="0"/>
              </a:rPr>
              <a:t>Leadership Dev. Committee</a:t>
            </a:r>
          </a:p>
        </p:txBody>
      </p:sp>
    </p:spTree>
    <p:extLst>
      <p:ext uri="{BB962C8B-B14F-4D97-AF65-F5344CB8AC3E}">
        <p14:creationId xmlns:p14="http://schemas.microsoft.com/office/powerpoint/2010/main" val="13042442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249144" y="5561350"/>
            <a:ext cx="1689212" cy="108109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409075" y="837555"/>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Board of Directors</a:t>
            </a:r>
          </a:p>
        </p:txBody>
      </p:sp>
      <p:sp>
        <p:nvSpPr>
          <p:cNvPr id="2" name="TextBox 1">
            <a:extLst>
              <a:ext uri="{FF2B5EF4-FFF2-40B4-BE49-F238E27FC236}">
                <a16:creationId xmlns:a16="http://schemas.microsoft.com/office/drawing/2014/main" id="{28A2E1A8-1198-D1A7-FF3C-494F22146B1B}"/>
              </a:ext>
            </a:extLst>
          </p:cNvPr>
          <p:cNvSpPr txBox="1"/>
          <p:nvPr/>
        </p:nvSpPr>
        <p:spPr>
          <a:xfrm>
            <a:off x="1409075" y="1592990"/>
            <a:ext cx="9964158" cy="4524315"/>
          </a:xfrm>
          <a:prstGeom prst="rect">
            <a:avLst/>
          </a:prstGeom>
          <a:noFill/>
        </p:spPr>
        <p:txBody>
          <a:bodyPr wrap="square" rtlCol="0">
            <a:spAutoFit/>
          </a:bodyPr>
          <a:lstStyle/>
          <a:p>
            <a:r>
              <a:rPr lang="en-US" sz="3200" u="sng"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Proposed change</a:t>
            </a:r>
            <a:r>
              <a:rPr lang="en-US" sz="3200"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 </a:t>
            </a:r>
            <a:r>
              <a:rPr lang="en-US" sz="3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Change the name and composition of the APS Council to an elected Board of Directors with all elected members and clear legal and fiduciary oversight of the organization. </a:t>
            </a:r>
          </a:p>
          <a:p>
            <a:endParaRPr lang="en-US" sz="3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r>
              <a:rPr lang="en-US" sz="3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The board will be the principal decision-making body of the Society, responsible for setting policy and direction, establishing organizational priorities, and approving the annual budget.</a:t>
            </a:r>
          </a:p>
        </p:txBody>
      </p:sp>
    </p:spTree>
    <p:extLst>
      <p:ext uri="{BB962C8B-B14F-4D97-AF65-F5344CB8AC3E}">
        <p14:creationId xmlns:p14="http://schemas.microsoft.com/office/powerpoint/2010/main" val="366605531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249144" y="5561350"/>
            <a:ext cx="1689212" cy="108109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409075" y="837555"/>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Board of Directors</a:t>
            </a:r>
          </a:p>
        </p:txBody>
      </p:sp>
      <p:sp>
        <p:nvSpPr>
          <p:cNvPr id="2" name="TextBox 1">
            <a:extLst>
              <a:ext uri="{FF2B5EF4-FFF2-40B4-BE49-F238E27FC236}">
                <a16:creationId xmlns:a16="http://schemas.microsoft.com/office/drawing/2014/main" id="{28A2E1A8-1198-D1A7-FF3C-494F22146B1B}"/>
              </a:ext>
            </a:extLst>
          </p:cNvPr>
          <p:cNvSpPr txBox="1"/>
          <p:nvPr/>
        </p:nvSpPr>
        <p:spPr>
          <a:xfrm>
            <a:off x="1409074" y="1976597"/>
            <a:ext cx="10363825" cy="4031873"/>
          </a:xfrm>
          <a:prstGeom prst="rect">
            <a:avLst/>
          </a:prstGeom>
          <a:noFill/>
        </p:spPr>
        <p:txBody>
          <a:bodyPr wrap="square" rtlCol="0">
            <a:spAutoFit/>
          </a:bodyPr>
          <a:lstStyle/>
          <a:p>
            <a:r>
              <a:rPr lang="en-US" sz="3200" u="sng"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Voting members</a:t>
            </a:r>
            <a:r>
              <a:rPr lang="en-US" sz="3200"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a:t>
            </a:r>
            <a:endParaRPr lang="en-US" sz="3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285750" indent="-285750">
              <a:buFont typeface="Arial" panose="020B0604020202020204" pitchFamily="34" charset="0"/>
              <a:buChar char="•"/>
            </a:pPr>
            <a:r>
              <a:rPr lang="en-US" sz="3200" dirty="0">
                <a:solidFill>
                  <a:schemeClr val="bg1"/>
                </a:solidFill>
                <a:effectLst/>
                <a:latin typeface="Aptos" panose="020B0004020202020204" pitchFamily="34" charset="0"/>
              </a:rPr>
              <a:t>9 Directors, nominated and elected by the membership</a:t>
            </a:r>
          </a:p>
          <a:p>
            <a:pPr marL="285750" indent="-285750">
              <a:buFont typeface="Arial" panose="020B0604020202020204" pitchFamily="34" charset="0"/>
              <a:buChar char="•"/>
            </a:pPr>
            <a:r>
              <a:rPr lang="en-US" sz="3200" dirty="0">
                <a:solidFill>
                  <a:schemeClr val="bg1"/>
                </a:solidFill>
                <a:effectLst/>
                <a:latin typeface="Aptos" panose="020B0004020202020204" pitchFamily="34" charset="0"/>
              </a:rPr>
              <a:t>3 presidents (current, past, elect), </a:t>
            </a:r>
            <a:r>
              <a:rPr lang="en-US" sz="3200" dirty="0">
                <a:solidFill>
                  <a:schemeClr val="bg1"/>
                </a:solidFill>
              </a:rPr>
              <a:t> </a:t>
            </a:r>
            <a:r>
              <a:rPr lang="en-US" sz="3200" dirty="0">
                <a:solidFill>
                  <a:schemeClr val="bg1"/>
                </a:solidFill>
                <a:effectLst/>
                <a:latin typeface="Aptos" panose="020B0004020202020204" pitchFamily="34" charset="0"/>
              </a:rPr>
              <a:t>nominated and elected by the membership</a:t>
            </a:r>
            <a:r>
              <a:rPr lang="en-US" sz="3200" dirty="0">
                <a:solidFill>
                  <a:schemeClr val="bg1"/>
                </a:solidFill>
              </a:rPr>
              <a:t> </a:t>
            </a:r>
          </a:p>
          <a:p>
            <a:pPr marL="285750" indent="-285750">
              <a:buFont typeface="Arial" panose="020B0604020202020204" pitchFamily="34" charset="0"/>
              <a:buChar char="•"/>
            </a:pPr>
            <a:r>
              <a:rPr lang="en-US" sz="3200" dirty="0">
                <a:solidFill>
                  <a:schemeClr val="bg1"/>
                </a:solidFill>
                <a:latin typeface="Aptos" panose="020B0004020202020204" pitchFamily="34" charset="0"/>
              </a:rPr>
              <a:t>The</a:t>
            </a:r>
            <a:r>
              <a:rPr lang="en-US" sz="3200" dirty="0">
                <a:solidFill>
                  <a:schemeClr val="bg1"/>
                </a:solidFill>
                <a:effectLst/>
                <a:latin typeface="Aptos" panose="020B0004020202020204" pitchFamily="34" charset="0"/>
              </a:rPr>
              <a:t> treasurer</a:t>
            </a:r>
          </a:p>
          <a:p>
            <a:pPr marL="285750" indent="-285750">
              <a:buFont typeface="Arial" panose="020B0604020202020204" pitchFamily="34" charset="0"/>
              <a:buChar char="•"/>
            </a:pPr>
            <a:r>
              <a:rPr lang="en-US" sz="3200" dirty="0">
                <a:solidFill>
                  <a:schemeClr val="bg1"/>
                </a:solidFill>
                <a:effectLst/>
                <a:latin typeface="Aptos" panose="020B0004020202020204" pitchFamily="34" charset="0"/>
              </a:rPr>
              <a:t>One annually elected representative of the Advisory Council</a:t>
            </a:r>
            <a:r>
              <a:rPr lang="en-US" sz="3200" dirty="0">
                <a:solidFill>
                  <a:schemeClr val="bg1"/>
                </a:solidFill>
              </a:rPr>
              <a:t> </a:t>
            </a:r>
          </a:p>
          <a:p>
            <a:pPr marL="457200" indent="-457200">
              <a:buFont typeface="Arial" panose="020B0604020202020204" pitchFamily="34" charset="0"/>
              <a:buChar char="•"/>
            </a:pPr>
            <a:endParaRPr lang="en-US" sz="3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83738780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249144" y="5561350"/>
            <a:ext cx="1689212" cy="108109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409075" y="485827"/>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Board of Directors</a:t>
            </a:r>
          </a:p>
        </p:txBody>
      </p:sp>
      <p:sp>
        <p:nvSpPr>
          <p:cNvPr id="3" name="TextBox 2">
            <a:extLst>
              <a:ext uri="{FF2B5EF4-FFF2-40B4-BE49-F238E27FC236}">
                <a16:creationId xmlns:a16="http://schemas.microsoft.com/office/drawing/2014/main" id="{EC24C100-CBC1-17F4-CCC5-157ED30D25DC}"/>
              </a:ext>
            </a:extLst>
          </p:cNvPr>
          <p:cNvSpPr txBox="1"/>
          <p:nvPr/>
        </p:nvSpPr>
        <p:spPr>
          <a:xfrm>
            <a:off x="1409075" y="1440606"/>
            <a:ext cx="10073391" cy="3754874"/>
          </a:xfrm>
          <a:prstGeom prst="rect">
            <a:avLst/>
          </a:prstGeom>
          <a:noFill/>
        </p:spPr>
        <p:txBody>
          <a:bodyPr wrap="square" rtlCol="0">
            <a:spAutoFit/>
          </a:bodyPr>
          <a:lstStyle/>
          <a:p>
            <a:r>
              <a:rPr lang="en-US" sz="2800" b="1"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Why this Change?</a:t>
            </a:r>
          </a:p>
          <a:p>
            <a:r>
              <a:rPr lang="en-US" sz="2400" dirty="0">
                <a:solidFill>
                  <a:srgbClr val="C0C8CE"/>
                </a:solidFill>
                <a:latin typeface="Helvetica Neue" panose="02000503000000020004" pitchFamily="2" charset="0"/>
                <a:ea typeface="Helvetica Neue" panose="02000503000000020004" pitchFamily="2" charset="0"/>
                <a:cs typeface="Helvetica Neue" panose="02000503000000020004" pitchFamily="2" charset="0"/>
              </a:rPr>
              <a:t>The current structure is confusing, inequitable, and does not align responsibility and authority. </a:t>
            </a:r>
          </a:p>
          <a:p>
            <a:endParaRPr lang="en-US" sz="2400" dirty="0">
              <a:solidFill>
                <a:srgbClr val="C0C8CE"/>
              </a:solidFill>
              <a:latin typeface="Helvetica Neue" panose="02000503000000020004" pitchFamily="2" charset="0"/>
              <a:ea typeface="Helvetica Neue" panose="02000503000000020004" pitchFamily="2" charset="0"/>
              <a:cs typeface="Helvetica Neue" panose="02000503000000020004" pitchFamily="2" charset="0"/>
            </a:endParaRPr>
          </a:p>
          <a:p>
            <a:pPr marL="342900" indent="-342900">
              <a:spcAft>
                <a:spcPts val="1200"/>
              </a:spcAft>
              <a:buFont typeface="Arial" panose="020B0604020202020204" pitchFamily="34" charset="0"/>
              <a:buChar char="•"/>
            </a:pPr>
            <a:r>
              <a:rPr lang="en-US" sz="2000" dirty="0">
                <a:solidFill>
                  <a:srgbClr val="C0C8CE"/>
                </a:solidFill>
                <a:latin typeface="Helvetica Neue" panose="02000503000000020004" pitchFamily="2" charset="0"/>
                <a:ea typeface="Helvetica Neue" panose="02000503000000020004" pitchFamily="2" charset="0"/>
                <a:cs typeface="Helvetica Neue" panose="02000503000000020004" pitchFamily="2" charset="0"/>
              </a:rPr>
              <a:t>Creating a Board of Directors establishes a clear, legal fiduciary body that is charged with acting in the best interests of the Society as a whole, rather than of component parts.</a:t>
            </a:r>
          </a:p>
          <a:p>
            <a:pPr marL="342900" indent="-342900">
              <a:spcAft>
                <a:spcPts val="1200"/>
              </a:spcAft>
              <a:buFont typeface="Arial" panose="020B0604020202020204" pitchFamily="34" charset="0"/>
              <a:buChar char="•"/>
            </a:pPr>
            <a:r>
              <a:rPr lang="en-US" sz="2000" dirty="0">
                <a:solidFill>
                  <a:srgbClr val="C0C8CE"/>
                </a:solidFill>
                <a:latin typeface="Helvetica Neue" panose="02000503000000020004" pitchFamily="2" charset="0"/>
                <a:ea typeface="Helvetica Neue" panose="02000503000000020004" pitchFamily="2" charset="0"/>
                <a:cs typeface="Helvetica Neue" panose="02000503000000020004" pitchFamily="2" charset="0"/>
              </a:rPr>
              <a:t>Currently, there are nearly as many unelected ex officio members of council as there are elected councilors. Seven members of the council are unelected committee chairs who are not legal fiduciaries. Other committee chairs are excluded.</a:t>
            </a:r>
          </a:p>
        </p:txBody>
      </p:sp>
    </p:spTree>
    <p:extLst>
      <p:ext uri="{BB962C8B-B14F-4D97-AF65-F5344CB8AC3E}">
        <p14:creationId xmlns:p14="http://schemas.microsoft.com/office/powerpoint/2010/main" val="34540824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circles with different colors&#10;&#10;Description automatically generated">
            <a:extLst>
              <a:ext uri="{FF2B5EF4-FFF2-40B4-BE49-F238E27FC236}">
                <a16:creationId xmlns:a16="http://schemas.microsoft.com/office/drawing/2014/main" id="{580DD956-0D6C-748C-E2D4-4376A8765608}"/>
              </a:ext>
            </a:extLst>
          </p:cNvPr>
          <p:cNvPicPr>
            <a:picLocks noChangeAspect="1"/>
          </p:cNvPicPr>
          <p:nvPr/>
        </p:nvPicPr>
        <p:blipFill>
          <a:blip r:embed="rId2"/>
          <a:stretch>
            <a:fillRect/>
          </a:stretch>
        </p:blipFill>
        <p:spPr>
          <a:xfrm>
            <a:off x="174193" y="5606320"/>
            <a:ext cx="1689212" cy="1081096"/>
          </a:xfrm>
          <a:prstGeom prst="rect">
            <a:avLst/>
          </a:prstGeom>
        </p:spPr>
      </p:pic>
      <p:sp>
        <p:nvSpPr>
          <p:cNvPr id="6" name="Title 3">
            <a:extLst>
              <a:ext uri="{FF2B5EF4-FFF2-40B4-BE49-F238E27FC236}">
                <a16:creationId xmlns:a16="http://schemas.microsoft.com/office/drawing/2014/main" id="{A71FCFAF-A487-45AC-D60C-0C9B0049D4CC}"/>
              </a:ext>
            </a:extLst>
          </p:cNvPr>
          <p:cNvSpPr>
            <a:spLocks noGrp="1"/>
          </p:cNvSpPr>
          <p:nvPr>
            <p:ph type="ctrTitle"/>
          </p:nvPr>
        </p:nvSpPr>
        <p:spPr>
          <a:xfrm>
            <a:off x="1409075" y="889262"/>
            <a:ext cx="9683646" cy="755435"/>
          </a:xfrm>
        </p:spPr>
        <p:txBody>
          <a:bodyPr>
            <a:noAutofit/>
          </a:bodyPr>
          <a:lstStyle/>
          <a:p>
            <a:pPr algn="l">
              <a:lnSpc>
                <a:spcPts val="6620"/>
              </a:lnSpc>
            </a:pPr>
            <a:r>
              <a:rPr lang="en-US" b="1" dirty="0">
                <a:solidFill>
                  <a:srgbClr val="EB8A2D"/>
                </a:solidFill>
                <a:latin typeface="Helvetica Neue" panose="02000503000000020004" pitchFamily="2" charset="0"/>
                <a:ea typeface="Helvetica Neue" panose="02000503000000020004" pitchFamily="2" charset="0"/>
                <a:cs typeface="Helvetica Neue" panose="02000503000000020004" pitchFamily="2" charset="0"/>
              </a:rPr>
              <a:t>Officers</a:t>
            </a:r>
          </a:p>
        </p:txBody>
      </p:sp>
      <p:sp>
        <p:nvSpPr>
          <p:cNvPr id="2" name="TextBox 1">
            <a:extLst>
              <a:ext uri="{FF2B5EF4-FFF2-40B4-BE49-F238E27FC236}">
                <a16:creationId xmlns:a16="http://schemas.microsoft.com/office/drawing/2014/main" id="{28A2E1A8-1198-D1A7-FF3C-494F22146B1B}"/>
              </a:ext>
            </a:extLst>
          </p:cNvPr>
          <p:cNvSpPr txBox="1"/>
          <p:nvPr/>
        </p:nvSpPr>
        <p:spPr>
          <a:xfrm>
            <a:off x="1409075" y="2006725"/>
            <a:ext cx="9964158" cy="2062103"/>
          </a:xfrm>
          <a:prstGeom prst="rect">
            <a:avLst/>
          </a:prstGeom>
          <a:noFill/>
        </p:spPr>
        <p:txBody>
          <a:bodyPr wrap="square" rtlCol="0">
            <a:spAutoFit/>
          </a:bodyPr>
          <a:lstStyle/>
          <a:p>
            <a:r>
              <a:rPr lang="en-US" sz="3200" u="sng"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Proposed change</a:t>
            </a:r>
            <a:r>
              <a:rPr lang="en-US" sz="3200" dirty="0">
                <a:solidFill>
                  <a:srgbClr val="4CBED4"/>
                </a:solidFill>
                <a:latin typeface="Helvetica Neue" panose="02000503000000020004" pitchFamily="2" charset="0"/>
                <a:ea typeface="Helvetica Neue" panose="02000503000000020004" pitchFamily="2" charset="0"/>
                <a:cs typeface="Helvetica Neue" panose="02000503000000020004" pitchFamily="2" charset="0"/>
              </a:rPr>
              <a:t>: </a:t>
            </a:r>
            <a:r>
              <a:rPr lang="en-US" sz="3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Add a treasurer position as a voting officer of the Society. </a:t>
            </a:r>
            <a:r>
              <a:rPr lang="en-US" sz="3200" b="0" i="0" u="none" strike="noStrike" dirty="0">
                <a:solidFill>
                  <a:schemeClr val="bg1"/>
                </a:solidFill>
                <a:effectLst/>
                <a:latin typeface="Aptos" panose="020B0004020202020204" pitchFamily="34" charset="0"/>
              </a:rPr>
              <a:t>Candidates are nominated by the Leadership Development Committee and elected from those nominations by the Board.</a:t>
            </a:r>
            <a:endParaRPr lang="en-US" sz="3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07401402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2079</TotalTime>
  <Words>1099</Words>
  <Application>Microsoft Office PowerPoint</Application>
  <PresentationFormat>Widescreen</PresentationFormat>
  <Paragraphs>117</Paragraphs>
  <Slides>19</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Aptos</vt:lpstr>
      <vt:lpstr>Arial</vt:lpstr>
      <vt:lpstr>Calibri</vt:lpstr>
      <vt:lpstr>Calibri Light</vt:lpstr>
      <vt:lpstr>Helvetica</vt:lpstr>
      <vt:lpstr>Helvetica Neue</vt:lpstr>
      <vt:lpstr>Symbol</vt:lpstr>
      <vt:lpstr>Times New Roman</vt:lpstr>
      <vt:lpstr>Office Theme</vt:lpstr>
      <vt:lpstr>Governance Modernization Initiative</vt:lpstr>
      <vt:lpstr>Governance Modernization Task Force</vt:lpstr>
      <vt:lpstr>Member Engagement</vt:lpstr>
      <vt:lpstr>Why?</vt:lpstr>
      <vt:lpstr>PROPOSED ACCOUNTABILITY STRUCTURE</vt:lpstr>
      <vt:lpstr>Board of Directors</vt:lpstr>
      <vt:lpstr>Board of Directors</vt:lpstr>
      <vt:lpstr>Board of Directors</vt:lpstr>
      <vt:lpstr>Officers</vt:lpstr>
      <vt:lpstr>Officers</vt:lpstr>
      <vt:lpstr>APS Advisory Council</vt:lpstr>
      <vt:lpstr>APS Advisory Council</vt:lpstr>
      <vt:lpstr>APS Advisory Council</vt:lpstr>
      <vt:lpstr>Leadership Development Committee </vt:lpstr>
      <vt:lpstr>Leadership Development Committee </vt:lpstr>
      <vt:lpstr>Transparency</vt:lpstr>
      <vt:lpstr>Transparency</vt:lpstr>
      <vt:lpstr>What isn’t changing?</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Governance Modernization</dc:title>
  <dc:creator>Scott Steen</dc:creator>
  <cp:lastModifiedBy>Sandra V. Spadoni</cp:lastModifiedBy>
  <cp:revision>26</cp:revision>
  <dcterms:created xsi:type="dcterms:W3CDTF">2023-12-01T00:59:42Z</dcterms:created>
  <dcterms:modified xsi:type="dcterms:W3CDTF">2024-02-02T18:17:43Z</dcterms:modified>
</cp:coreProperties>
</file>