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8"/>
  </p:notesMasterIdLst>
  <p:handoutMasterIdLst>
    <p:handoutMasterId r:id="rId9"/>
  </p:handoutMasterIdLst>
  <p:sldIdLst>
    <p:sldId id="258" r:id="rId2"/>
    <p:sldId id="259" r:id="rId3"/>
    <p:sldId id="260" r:id="rId4"/>
    <p:sldId id="261" r:id="rId5"/>
    <p:sldId id="262" r:id="rId6"/>
    <p:sldId id="263"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E38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varScale="1">
        <p:scale>
          <a:sx n="138" d="100"/>
          <a:sy n="138" d="100"/>
        </p:scale>
        <p:origin x="432"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40ADCC-E1EE-4B70-B5AA-B098E07DA978}" type="datetimeFigureOut">
              <a:rPr lang="en-US" smtClean="0"/>
              <a:t>11/3/2020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331D5F3-EA8F-40FF-AF57-54BC0D0F4C93}" type="slidenum">
              <a:rPr lang="en-US" smtClean="0"/>
              <a:t>‹#›</a:t>
            </a:fld>
            <a:endParaRPr lang="en-US"/>
          </a:p>
        </p:txBody>
      </p:sp>
    </p:spTree>
    <p:extLst>
      <p:ext uri="{BB962C8B-B14F-4D97-AF65-F5344CB8AC3E}">
        <p14:creationId xmlns:p14="http://schemas.microsoft.com/office/powerpoint/2010/main" val="119449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CAB95D-E42C-4009-9D00-999182CBCE3B}" type="datetimeFigureOut">
              <a:rPr lang="en-US" smtClean="0"/>
              <a:t>11/3/2020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79F249-3A03-4839-B00C-3B896E7DA1F5}" type="slidenum">
              <a:rPr lang="en-US" smtClean="0"/>
              <a:t>‹#›</a:t>
            </a:fld>
            <a:endParaRPr lang="en-US"/>
          </a:p>
        </p:txBody>
      </p:sp>
    </p:spTree>
    <p:extLst>
      <p:ext uri="{BB962C8B-B14F-4D97-AF65-F5344CB8AC3E}">
        <p14:creationId xmlns:p14="http://schemas.microsoft.com/office/powerpoint/2010/main" val="3413194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79F249-3A03-4839-B00C-3B896E7DA1F5}" type="slidenum">
              <a:rPr lang="en-US" smtClean="0"/>
              <a:t>4</a:t>
            </a:fld>
            <a:endParaRPr lang="en-US"/>
          </a:p>
        </p:txBody>
      </p:sp>
    </p:spTree>
    <p:extLst>
      <p:ext uri="{BB962C8B-B14F-4D97-AF65-F5344CB8AC3E}">
        <p14:creationId xmlns:p14="http://schemas.microsoft.com/office/powerpoint/2010/main" val="3840223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v1">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24473" t="57823" r="20348" b="-517"/>
          <a:stretch/>
        </p:blipFill>
        <p:spPr>
          <a:xfrm flipV="1">
            <a:off x="1" y="2023059"/>
            <a:ext cx="5410200" cy="3139487"/>
          </a:xfrm>
          <a:prstGeom prst="rect">
            <a:avLst/>
          </a:prstGeom>
        </p:spPr>
      </p:pic>
      <p:sp>
        <p:nvSpPr>
          <p:cNvPr id="2" name="Title 1"/>
          <p:cNvSpPr>
            <a:spLocks noGrp="1"/>
          </p:cNvSpPr>
          <p:nvPr>
            <p:ph type="ctrTitle" hasCustomPrompt="1"/>
          </p:nvPr>
        </p:nvSpPr>
        <p:spPr>
          <a:xfrm>
            <a:off x="723900" y="1244933"/>
            <a:ext cx="7696200" cy="609599"/>
          </a:xfrm>
        </p:spPr>
        <p:txBody>
          <a:bodyPr anchor="b" anchorCtr="0"/>
          <a:lstStyle>
            <a:lvl1pPr>
              <a:defRPr baseline="0"/>
            </a:lvl1pPr>
          </a:lstStyle>
          <a:p>
            <a:r>
              <a:rPr lang="en-US" dirty="0"/>
              <a:t>Click to Add Presentation Title</a:t>
            </a:r>
          </a:p>
        </p:txBody>
      </p:sp>
      <p:sp>
        <p:nvSpPr>
          <p:cNvPr id="3" name="Subtitle 2"/>
          <p:cNvSpPr>
            <a:spLocks noGrp="1"/>
          </p:cNvSpPr>
          <p:nvPr>
            <p:ph type="subTitle" idx="1" hasCustomPrompt="1"/>
          </p:nvPr>
        </p:nvSpPr>
        <p:spPr>
          <a:xfrm>
            <a:off x="723900" y="1911683"/>
            <a:ext cx="7696200" cy="1085850"/>
          </a:xfrm>
        </p:spPr>
        <p:txBody>
          <a:bodyPr lIns="0" tIns="0" rIns="0">
            <a:normAutofit/>
          </a:bodyPr>
          <a:lstStyle>
            <a:lvl1pPr marL="0" indent="0" algn="l">
              <a:buNone/>
              <a:defRPr sz="2400" b="1"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Presentation Subtitle, Author, etc.</a:t>
            </a:r>
          </a:p>
        </p:txBody>
      </p:sp>
    </p:spTree>
    <p:extLst>
      <p:ext uri="{BB962C8B-B14F-4D97-AF65-F5344CB8AC3E}">
        <p14:creationId xmlns:p14="http://schemas.microsoft.com/office/powerpoint/2010/main" val="240818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v2">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24473" t="57823" r="20348" b="-517"/>
          <a:stretch/>
        </p:blipFill>
        <p:spPr>
          <a:xfrm flipV="1">
            <a:off x="1" y="2647949"/>
            <a:ext cx="4333341" cy="2514596"/>
          </a:xfrm>
          <a:prstGeom prst="rect">
            <a:avLst/>
          </a:prstGeom>
        </p:spPr>
      </p:pic>
      <p:sp>
        <p:nvSpPr>
          <p:cNvPr id="2" name="Title 1"/>
          <p:cNvSpPr>
            <a:spLocks noGrp="1"/>
          </p:cNvSpPr>
          <p:nvPr>
            <p:ph type="ctrTitle" hasCustomPrompt="1"/>
          </p:nvPr>
        </p:nvSpPr>
        <p:spPr>
          <a:xfrm>
            <a:off x="723900" y="1244933"/>
            <a:ext cx="7696200" cy="609599"/>
          </a:xfrm>
        </p:spPr>
        <p:txBody>
          <a:bodyPr anchor="b" anchorCtr="0"/>
          <a:lstStyle>
            <a:lvl1pPr>
              <a:defRPr baseline="0"/>
            </a:lvl1pPr>
          </a:lstStyle>
          <a:p>
            <a:r>
              <a:rPr lang="en-US" dirty="0"/>
              <a:t>Click to Add Presentation Title</a:t>
            </a:r>
          </a:p>
        </p:txBody>
      </p:sp>
      <p:sp>
        <p:nvSpPr>
          <p:cNvPr id="3" name="Subtitle 2"/>
          <p:cNvSpPr>
            <a:spLocks noGrp="1"/>
          </p:cNvSpPr>
          <p:nvPr>
            <p:ph type="subTitle" idx="1" hasCustomPrompt="1"/>
          </p:nvPr>
        </p:nvSpPr>
        <p:spPr>
          <a:xfrm>
            <a:off x="723900" y="1911683"/>
            <a:ext cx="7696200" cy="1085850"/>
          </a:xfrm>
        </p:spPr>
        <p:txBody>
          <a:bodyPr lIns="0" tIns="0" rIns="0">
            <a:normAutofit/>
          </a:bodyPr>
          <a:lstStyle>
            <a:lvl1pPr marL="0" indent="0" algn="l">
              <a:buNone/>
              <a:defRPr sz="2400" b="1"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Presentation Subtitle, Author, etc.</a:t>
            </a:r>
          </a:p>
        </p:txBody>
      </p:sp>
    </p:spTree>
    <p:extLst>
      <p:ext uri="{BB962C8B-B14F-4D97-AF65-F5344CB8AC3E}">
        <p14:creationId xmlns:p14="http://schemas.microsoft.com/office/powerpoint/2010/main" val="2458967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v3">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24473" t="57823" r="20348" b="-517"/>
          <a:stretch/>
        </p:blipFill>
        <p:spPr>
          <a:xfrm flipV="1">
            <a:off x="0" y="1263983"/>
            <a:ext cx="6718300" cy="3898565"/>
          </a:xfrm>
          <a:prstGeom prst="rect">
            <a:avLst/>
          </a:prstGeom>
        </p:spPr>
      </p:pic>
      <p:sp>
        <p:nvSpPr>
          <p:cNvPr id="2" name="Title 1"/>
          <p:cNvSpPr>
            <a:spLocks noGrp="1"/>
          </p:cNvSpPr>
          <p:nvPr>
            <p:ph type="ctrTitle" hasCustomPrompt="1"/>
          </p:nvPr>
        </p:nvSpPr>
        <p:spPr>
          <a:xfrm>
            <a:off x="1447800" y="1244933"/>
            <a:ext cx="7010400" cy="609599"/>
          </a:xfrm>
        </p:spPr>
        <p:txBody>
          <a:bodyPr anchor="b" anchorCtr="0"/>
          <a:lstStyle>
            <a:lvl1pPr>
              <a:defRPr baseline="0"/>
            </a:lvl1pPr>
          </a:lstStyle>
          <a:p>
            <a:r>
              <a:rPr lang="en-US" dirty="0"/>
              <a:t>Click to Add Presentation Title</a:t>
            </a:r>
          </a:p>
        </p:txBody>
      </p:sp>
      <p:sp>
        <p:nvSpPr>
          <p:cNvPr id="3" name="Subtitle 2"/>
          <p:cNvSpPr>
            <a:spLocks noGrp="1"/>
          </p:cNvSpPr>
          <p:nvPr>
            <p:ph type="subTitle" idx="1" hasCustomPrompt="1"/>
          </p:nvPr>
        </p:nvSpPr>
        <p:spPr>
          <a:xfrm>
            <a:off x="1447800" y="1911683"/>
            <a:ext cx="7010400" cy="1085850"/>
          </a:xfrm>
        </p:spPr>
        <p:txBody>
          <a:bodyPr lIns="0" tIns="0" rIns="0">
            <a:normAutofit/>
          </a:bodyPr>
          <a:lstStyle>
            <a:lvl1pPr marL="0" indent="0" algn="l">
              <a:buNone/>
              <a:defRPr sz="2400" b="1"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Presentation Subtitle, Author, etc.</a:t>
            </a:r>
          </a:p>
        </p:txBody>
      </p:sp>
    </p:spTree>
    <p:extLst>
      <p:ext uri="{BB962C8B-B14F-4D97-AF65-F5344CB8AC3E}">
        <p14:creationId xmlns:p14="http://schemas.microsoft.com/office/powerpoint/2010/main" val="194063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123950"/>
            <a:ext cx="8229600" cy="533400"/>
          </a:xfrm>
        </p:spPr>
        <p:txBody>
          <a:bodyPr>
            <a:normAutofit/>
          </a:bodyPr>
          <a:lstStyle>
            <a:lvl1pPr>
              <a:defRPr sz="2400" baseline="0">
                <a:solidFill>
                  <a:schemeClr val="accent5"/>
                </a:solidFill>
              </a:defRPr>
            </a:lvl1pPr>
          </a:lstStyle>
          <a:p>
            <a:r>
              <a:rPr lang="en-US" dirty="0"/>
              <a:t>Click to Add Slide Title</a:t>
            </a:r>
          </a:p>
        </p:txBody>
      </p:sp>
      <p:sp>
        <p:nvSpPr>
          <p:cNvPr id="3" name="Content Placeholder 2"/>
          <p:cNvSpPr>
            <a:spLocks noGrp="1"/>
          </p:cNvSpPr>
          <p:nvPr>
            <p:ph idx="1"/>
          </p:nvPr>
        </p:nvSpPr>
        <p:spPr>
          <a:xfrm>
            <a:off x="457200" y="1733550"/>
            <a:ext cx="8229600" cy="3048000"/>
          </a:xfrm>
        </p:spPr>
        <p:txBody>
          <a:bodyPr lIns="0" tIns="0" rIns="0">
            <a:normAutofit/>
          </a:bodyPr>
          <a:lstStyle>
            <a:lvl1pPr marL="0" indent="0">
              <a:buNone/>
              <a:defRPr sz="2000">
                <a:latin typeface="+mj-lt"/>
              </a:defRPr>
            </a:lvl1pPr>
            <a:lvl2pPr marL="457200" indent="0">
              <a:buNone/>
              <a:defRPr sz="2000" baseline="0">
                <a:solidFill>
                  <a:schemeClr val="bg1"/>
                </a:solidFill>
                <a:latin typeface="Georgia" panose="02040502050405020303" pitchFamily="18" charset="0"/>
              </a:defRPr>
            </a:lvl2pPr>
            <a:lvl3pPr marL="914400" indent="0">
              <a:buNone/>
              <a:defRPr sz="2000">
                <a:solidFill>
                  <a:schemeClr val="bg1"/>
                </a:solidFill>
                <a:latin typeface="Georgia" panose="02040502050405020303" pitchFamily="18" charset="0"/>
              </a:defRPr>
            </a:lvl3pPr>
            <a:lvl4pPr marL="1371600" indent="0">
              <a:buNone/>
              <a:defRPr sz="2000">
                <a:solidFill>
                  <a:schemeClr val="bg1"/>
                </a:solidFill>
                <a:latin typeface="Georgia" panose="02040502050405020303" pitchFamily="18" charset="0"/>
              </a:defRPr>
            </a:lvl4pPr>
            <a:lvl5pPr marL="1828800" indent="0">
              <a:buNone/>
              <a:defRPr sz="2000">
                <a:solidFill>
                  <a:schemeClr val="bg1"/>
                </a:solidFill>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097781"/>
            <a:ext cx="9144000" cy="45719"/>
          </a:xfrm>
          <a:prstGeom prst="rect">
            <a:avLst/>
          </a:prstGeom>
        </p:spPr>
      </p:pic>
    </p:spTree>
    <p:extLst>
      <p:ext uri="{BB962C8B-B14F-4D97-AF65-F5344CB8AC3E}">
        <p14:creationId xmlns:p14="http://schemas.microsoft.com/office/powerpoint/2010/main" val="1779655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962150"/>
            <a:ext cx="7772400" cy="1295400"/>
          </a:xfrm>
        </p:spPr>
        <p:txBody>
          <a:bodyPr anchor="t">
            <a:normAutofit/>
          </a:bodyPr>
          <a:lstStyle>
            <a:lvl1pPr algn="l">
              <a:defRPr sz="2400" b="1" cap="none" baseline="0">
                <a:solidFill>
                  <a:schemeClr val="accent5"/>
                </a:solidFill>
              </a:defRPr>
            </a:lvl1pPr>
          </a:lstStyle>
          <a:p>
            <a:r>
              <a:rPr lang="en-US" dirty="0"/>
              <a:t>Click to Add Section Title</a:t>
            </a:r>
          </a:p>
        </p:txBody>
      </p:sp>
      <p:sp>
        <p:nvSpPr>
          <p:cNvPr id="3" name="Text Placeholder 2"/>
          <p:cNvSpPr>
            <a:spLocks noGrp="1"/>
          </p:cNvSpPr>
          <p:nvPr>
            <p:ph type="body" idx="1" hasCustomPrompt="1"/>
          </p:nvPr>
        </p:nvSpPr>
        <p:spPr>
          <a:xfrm>
            <a:off x="722313" y="1581150"/>
            <a:ext cx="7772400" cy="363140"/>
          </a:xfrm>
        </p:spPr>
        <p:txBody>
          <a:bodyPr anchor="b">
            <a:normAutofit/>
          </a:bodyPr>
          <a:lstStyle>
            <a:lvl1pPr marL="0" indent="0">
              <a:buNone/>
              <a:defRPr sz="1600" b="1" cap="all"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section subtitle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097781"/>
            <a:ext cx="9144000" cy="45719"/>
          </a:xfrm>
          <a:prstGeom prst="rect">
            <a:avLst/>
          </a:prstGeom>
        </p:spPr>
      </p:pic>
    </p:spTree>
    <p:extLst>
      <p:ext uri="{BB962C8B-B14F-4D97-AF65-F5344CB8AC3E}">
        <p14:creationId xmlns:p14="http://schemas.microsoft.com/office/powerpoint/2010/main" val="40880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S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1123950"/>
            <a:ext cx="5486400" cy="425054"/>
          </a:xfrm>
        </p:spPr>
        <p:txBody>
          <a:bodyPr anchor="b"/>
          <a:lstStyle>
            <a:lvl1pPr algn="l">
              <a:defRPr sz="2000" b="1">
                <a:solidFill>
                  <a:schemeClr val="accent5"/>
                </a:solidFill>
              </a:defRPr>
            </a:lvl1pPr>
          </a:lstStyle>
          <a:p>
            <a:r>
              <a:rPr lang="en-US" dirty="0"/>
              <a:t>Click to Add Slide Title</a:t>
            </a:r>
          </a:p>
        </p:txBody>
      </p:sp>
      <p:sp>
        <p:nvSpPr>
          <p:cNvPr id="3" name="Picture Placeholder 2"/>
          <p:cNvSpPr>
            <a:spLocks noGrp="1"/>
          </p:cNvSpPr>
          <p:nvPr>
            <p:ph type="pic" idx="1"/>
          </p:nvPr>
        </p:nvSpPr>
        <p:spPr>
          <a:xfrm>
            <a:off x="1828800" y="1581150"/>
            <a:ext cx="5486400" cy="2819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hasCustomPrompt="1"/>
          </p:nvPr>
        </p:nvSpPr>
        <p:spPr>
          <a:xfrm>
            <a:off x="1828800" y="4385073"/>
            <a:ext cx="5486400" cy="396477"/>
          </a:xfrm>
        </p:spPr>
        <p:txBody>
          <a:bodyPr/>
          <a:lstStyle>
            <a:lvl1pPr marL="0" indent="0" algn="l">
              <a:buNone/>
              <a:defRPr sz="140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photo caption.</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097781"/>
            <a:ext cx="9144000" cy="45719"/>
          </a:xfrm>
          <a:prstGeom prst="rect">
            <a:avLst/>
          </a:prstGeom>
        </p:spPr>
      </p:pic>
    </p:spTree>
    <p:extLst>
      <p:ext uri="{BB962C8B-B14F-4D97-AF65-F5344CB8AC3E}">
        <p14:creationId xmlns:p14="http://schemas.microsoft.com/office/powerpoint/2010/main" val="4015785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4" name="Title 1"/>
          <p:cNvSpPr>
            <a:spLocks noGrp="1"/>
          </p:cNvSpPr>
          <p:nvPr>
            <p:ph type="title" hasCustomPrompt="1"/>
          </p:nvPr>
        </p:nvSpPr>
        <p:spPr>
          <a:xfrm>
            <a:off x="457200" y="1124712"/>
            <a:ext cx="8229600" cy="533400"/>
          </a:xfrm>
        </p:spPr>
        <p:txBody>
          <a:bodyPr>
            <a:normAutofit/>
          </a:bodyPr>
          <a:lstStyle>
            <a:lvl1pPr>
              <a:defRPr sz="2400" baseline="0">
                <a:solidFill>
                  <a:schemeClr val="accent5"/>
                </a:solidFill>
              </a:defRPr>
            </a:lvl1pPr>
          </a:lstStyle>
          <a:p>
            <a:r>
              <a:rPr lang="en-US" dirty="0"/>
              <a:t>Enter Contact or Closing Information</a:t>
            </a:r>
          </a:p>
        </p:txBody>
      </p:sp>
      <p:sp>
        <p:nvSpPr>
          <p:cNvPr id="15" name="Content Placeholder 2"/>
          <p:cNvSpPr>
            <a:spLocks noGrp="1"/>
          </p:cNvSpPr>
          <p:nvPr>
            <p:ph idx="1"/>
          </p:nvPr>
        </p:nvSpPr>
        <p:spPr>
          <a:xfrm>
            <a:off x="457200" y="1737360"/>
            <a:ext cx="8229600" cy="3044190"/>
          </a:xfrm>
        </p:spPr>
        <p:txBody>
          <a:bodyPr lIns="0" tIns="0" rIns="0">
            <a:normAutofit/>
          </a:bodyPr>
          <a:lstStyle>
            <a:lvl1pPr marL="0" indent="0">
              <a:buNone/>
              <a:defRPr sz="2000">
                <a:latin typeface="+mn-lt"/>
              </a:defRPr>
            </a:lvl1pPr>
            <a:lvl2pPr marL="457200" indent="0">
              <a:buNone/>
              <a:defRPr sz="2000" baseline="0">
                <a:solidFill>
                  <a:schemeClr val="bg1"/>
                </a:solidFill>
                <a:latin typeface="+mn-lt"/>
              </a:defRPr>
            </a:lvl2pPr>
            <a:lvl3pPr marL="914400" indent="0">
              <a:buNone/>
              <a:defRPr sz="2000">
                <a:solidFill>
                  <a:schemeClr val="bg1"/>
                </a:solidFill>
                <a:latin typeface="+mn-lt"/>
              </a:defRPr>
            </a:lvl3pPr>
            <a:lvl4pPr marL="1371600" indent="0">
              <a:buNone/>
              <a:defRPr sz="2000">
                <a:solidFill>
                  <a:schemeClr val="bg1"/>
                </a:solidFill>
                <a:latin typeface="+mn-lt"/>
              </a:defRPr>
            </a:lvl4pPr>
            <a:lvl5pPr marL="1828800" indent="0">
              <a:buNone/>
              <a:defRPr sz="2000">
                <a:solidFill>
                  <a:schemeClr val="bg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097781"/>
            <a:ext cx="9144000" cy="45719"/>
          </a:xfrm>
          <a:prstGeom prst="rect">
            <a:avLst/>
          </a:prstGeom>
        </p:spPr>
      </p:pic>
    </p:spTree>
    <p:extLst>
      <p:ext uri="{BB962C8B-B14F-4D97-AF65-F5344CB8AC3E}">
        <p14:creationId xmlns:p14="http://schemas.microsoft.com/office/powerpoint/2010/main" val="1711462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BB7E8AA-C0DC-4C32-9B0C-15CE345017A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703320" y="57150"/>
            <a:ext cx="5364480" cy="1005840"/>
          </a:xfrm>
          <a:prstGeom prst="rect">
            <a:avLst/>
          </a:prstGeom>
        </p:spPr>
      </p:pic>
      <p:sp>
        <p:nvSpPr>
          <p:cNvPr id="2" name="Title Placeholder 1"/>
          <p:cNvSpPr>
            <a:spLocks noGrp="1"/>
          </p:cNvSpPr>
          <p:nvPr>
            <p:ph type="title"/>
          </p:nvPr>
        </p:nvSpPr>
        <p:spPr>
          <a:xfrm>
            <a:off x="457200" y="1123950"/>
            <a:ext cx="8229600" cy="857250"/>
          </a:xfrm>
          <a:prstGeom prst="rect">
            <a:avLst/>
          </a:prstGeom>
        </p:spPr>
        <p:txBody>
          <a:bodyPr vert="horz" lIns="0" tIns="0" rIns="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457200" y="2038350"/>
            <a:ext cx="8229600" cy="2362200"/>
          </a:xfrm>
          <a:prstGeom prst="rect">
            <a:avLst/>
          </a:prstGeom>
        </p:spPr>
        <p:txBody>
          <a:bodyPr vert="horz" lIns="0" tIns="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144000" cy="45719"/>
          </a:xfrm>
          <a:prstGeom prst="rect">
            <a:avLst/>
          </a:prstGeom>
        </p:spPr>
      </p:pic>
    </p:spTree>
    <p:extLst>
      <p:ext uri="{BB962C8B-B14F-4D97-AF65-F5344CB8AC3E}">
        <p14:creationId xmlns:p14="http://schemas.microsoft.com/office/powerpoint/2010/main" val="155431364"/>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59" r:id="rId3"/>
    <p:sldLayoutId id="2147483660" r:id="rId4"/>
    <p:sldLayoutId id="2147483661" r:id="rId5"/>
    <p:sldLayoutId id="2147483667" r:id="rId6"/>
    <p:sldLayoutId id="2147483668" r:id="rId7"/>
  </p:sldLayoutIdLst>
  <p:txStyles>
    <p:titleStyle>
      <a:lvl1pPr algn="l" defTabSz="914400" rtl="0" eaLnBrk="1" latinLnBrk="0" hangingPunct="1">
        <a:spcBef>
          <a:spcPct val="0"/>
        </a:spcBef>
        <a:buNone/>
        <a:defRPr sz="3600" b="1" i="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baseline="0">
          <a:solidFill>
            <a:schemeClr val="bg1"/>
          </a:solidFill>
          <a:latin typeface="+mj-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bg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bg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google.com/forms/d/e/1FAIpQLScG7OC3sZlRdqg56BJAOGHaYIWDoL_s1GSk0rgB94YvI_gYPw/viewform?usp=sf_lin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mailto:jfluckey@tamu.edu?subject=Quiz%20Bowl%20Question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047751"/>
            <a:ext cx="8763000" cy="609599"/>
          </a:xfrm>
        </p:spPr>
        <p:txBody>
          <a:bodyPr>
            <a:normAutofit fontScale="90000"/>
          </a:bodyPr>
          <a:lstStyle/>
          <a:p>
            <a:pPr algn="ctr"/>
            <a:r>
              <a:rPr lang="en-US" dirty="0"/>
              <a:t>Integrative Physiology of Exercise Quiz Bowl</a:t>
            </a:r>
          </a:p>
        </p:txBody>
      </p:sp>
      <p:sp>
        <p:nvSpPr>
          <p:cNvPr id="3" name="Subtitle 2"/>
          <p:cNvSpPr>
            <a:spLocks noGrp="1"/>
          </p:cNvSpPr>
          <p:nvPr>
            <p:ph type="subTitle" idx="1"/>
          </p:nvPr>
        </p:nvSpPr>
        <p:spPr>
          <a:xfrm>
            <a:off x="1447800" y="1809750"/>
            <a:ext cx="6324600" cy="2971800"/>
          </a:xfrm>
        </p:spPr>
        <p:txBody>
          <a:bodyPr>
            <a:normAutofit fontScale="40000" lnSpcReduction="20000"/>
          </a:bodyPr>
          <a:lstStyle/>
          <a:p>
            <a:pPr algn="ctr"/>
            <a:r>
              <a:rPr lang="en-US" sz="3700" dirty="0"/>
              <a:t>This presentation will inform you about how IPE Quiz Bowl will be played.  </a:t>
            </a:r>
          </a:p>
          <a:p>
            <a:pPr algn="ctr"/>
            <a:endParaRPr lang="en-US" sz="3700" dirty="0"/>
          </a:p>
          <a:p>
            <a:pPr algn="ctr"/>
            <a:r>
              <a:rPr lang="en-US" sz="3700" dirty="0"/>
              <a:t>Sponsors and teams may sign up at the following link:</a:t>
            </a:r>
          </a:p>
          <a:p>
            <a:pPr algn="ctr"/>
            <a:endParaRPr lang="en-US" sz="2500" dirty="0"/>
          </a:p>
          <a:p>
            <a:endParaRPr lang="en-US" sz="3700" dirty="0"/>
          </a:p>
          <a:p>
            <a:pPr algn="ctr"/>
            <a:r>
              <a:rPr lang="en-US" sz="3700" dirty="0">
                <a:hlinkClick r:id="rId2"/>
              </a:rPr>
              <a:t>https://docs.google.com/forms/d/e/1FAIpQLScG7OC3sZlRdqg56BJAOGHaYIWDoL_s1GSk0rgB94YvI_gYPw/viewform?usp=sf_link</a:t>
            </a:r>
            <a:endParaRPr lang="en-US" sz="3700" dirty="0"/>
          </a:p>
          <a:p>
            <a:endParaRPr lang="en-US" sz="3700" dirty="0"/>
          </a:p>
          <a:p>
            <a:pPr algn="r"/>
            <a:r>
              <a:rPr lang="en-US" sz="3700" dirty="0"/>
              <a:t>The deadline for registration of teams is </a:t>
            </a:r>
          </a:p>
          <a:p>
            <a:pPr algn="r"/>
            <a:r>
              <a:rPr lang="en-US" sz="3700"/>
              <a:t>November 6, </a:t>
            </a:r>
            <a:r>
              <a:rPr lang="en-US" sz="3700" dirty="0"/>
              <a:t>2020</a:t>
            </a:r>
            <a:r>
              <a:rPr lang="en-US" dirty="0"/>
              <a:t>.</a:t>
            </a:r>
          </a:p>
        </p:txBody>
      </p:sp>
    </p:spTree>
    <p:extLst>
      <p:ext uri="{BB962C8B-B14F-4D97-AF65-F5344CB8AC3E}">
        <p14:creationId xmlns:p14="http://schemas.microsoft.com/office/powerpoint/2010/main" val="186161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71550"/>
            <a:ext cx="8839200" cy="457200"/>
          </a:xfrm>
        </p:spPr>
        <p:txBody>
          <a:bodyPr>
            <a:noAutofit/>
          </a:bodyPr>
          <a:lstStyle/>
          <a:p>
            <a:pPr algn="ctr"/>
            <a:r>
              <a:rPr lang="en-US" sz="2800" b="1" u="sng" dirty="0">
                <a:latin typeface="Proxima Nova S" panose="02000506030000020004" pitchFamily="2" charset="0"/>
                <a:cs typeface="Times New Roman" panose="02020603050405020304" pitchFamily="18" charset="0"/>
              </a:rPr>
              <a:t>Teams/Questions/Answers</a:t>
            </a:r>
          </a:p>
        </p:txBody>
      </p:sp>
      <p:sp>
        <p:nvSpPr>
          <p:cNvPr id="3" name="Subtitle 2"/>
          <p:cNvSpPr>
            <a:spLocks noGrp="1"/>
          </p:cNvSpPr>
          <p:nvPr>
            <p:ph idx="1"/>
          </p:nvPr>
        </p:nvSpPr>
        <p:spPr>
          <a:xfrm>
            <a:off x="304800" y="1506748"/>
            <a:ext cx="8686800" cy="3503402"/>
          </a:xfrm>
        </p:spPr>
        <p:txBody>
          <a:bodyPr>
            <a:noAutofit/>
          </a:bodyPr>
          <a:lstStyle/>
          <a:p>
            <a:pPr marL="228600" indent="-228600">
              <a:spcBef>
                <a:spcPts val="0"/>
              </a:spcBef>
              <a:buFont typeface="+mj-lt"/>
              <a:buAutoNum type="arabicPeriod"/>
            </a:pPr>
            <a:r>
              <a:rPr lang="en-US" sz="1050" dirty="0">
                <a:latin typeface="+mn-lt"/>
                <a:cs typeface="Times New Roman" panose="02020603050405020304" pitchFamily="18" charset="0"/>
              </a:rPr>
              <a:t>Teams are comprised of three graduate students or postdoctoral trainees. While team members may consult with each other on an answer, one team member should be responsible for communicating the final answers to the scorekeeper for the team. It is preferred that a representative of the team have a notepad to show the answer in writing to the scorekeeper.</a:t>
            </a: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Questions will appear on the screen and the emcee will read the question aloud. Like the game show Jeopardy, the questions will be typically be phrased in the form of an answer, and the answers will be phrased in the form of a question. However, students do not have to write their answers in the form of a question.</a:t>
            </a: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Once the question is read allowed by the emcee, teams will have 30 seconds to answer the question and communicate that answer to the scorekeeper, or 60 seconds for answers involving math. No calculators allowed!</a:t>
            </a:r>
            <a:endParaRPr lang="en-US" sz="1050" b="1" dirty="0">
              <a:latin typeface="+mn-lt"/>
              <a:cs typeface="Times New Roman" panose="02020603050405020304" pitchFamily="18" charset="0"/>
            </a:endParaRP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At scorekeeper’s discretion, if a team is in the process of writing an answer when time is called, the team may be allowed to complete their answer.</a:t>
            </a: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Answers that are misspelled will be accepted if the intended answer is clear.</a:t>
            </a: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Standard abbreviations will be accepted unless the question specifies differently. </a:t>
            </a: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Units are required, unless the units are mentioned in the question or are obvious.</a:t>
            </a:r>
          </a:p>
          <a:p>
            <a:pPr marL="228600" indent="-228600">
              <a:spcBef>
                <a:spcPts val="0"/>
              </a:spcBef>
              <a:buFont typeface="+mj-lt"/>
              <a:buAutoNum type="arabicPeriod"/>
            </a:pPr>
            <a:endParaRPr lang="en-US" sz="1050" dirty="0">
              <a:latin typeface="+mn-lt"/>
              <a:cs typeface="Times New Roman" panose="02020603050405020304" pitchFamily="18" charset="0"/>
            </a:endParaRPr>
          </a:p>
          <a:p>
            <a:pPr marL="228600" indent="-228600">
              <a:spcBef>
                <a:spcPts val="0"/>
              </a:spcBef>
              <a:buFont typeface="+mj-lt"/>
              <a:buAutoNum type="arabicPeriod"/>
            </a:pPr>
            <a:r>
              <a:rPr lang="en-US" sz="1050" dirty="0">
                <a:latin typeface="+mn-lt"/>
                <a:cs typeface="Times New Roman" panose="02020603050405020304" pitchFamily="18" charset="0"/>
              </a:rPr>
              <a:t>If a team wishes to not respond to a particular question,  members should not be writing when time is called. Any attempted answers should be scratched out. This is important for Round 2.</a:t>
            </a:r>
          </a:p>
        </p:txBody>
      </p:sp>
    </p:spTree>
    <p:extLst>
      <p:ext uri="{BB962C8B-B14F-4D97-AF65-F5344CB8AC3E}">
        <p14:creationId xmlns:p14="http://schemas.microsoft.com/office/powerpoint/2010/main" val="1298944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71550"/>
            <a:ext cx="8610600" cy="406969"/>
          </a:xfrm>
        </p:spPr>
        <p:txBody>
          <a:bodyPr>
            <a:noAutofit/>
          </a:bodyPr>
          <a:lstStyle/>
          <a:p>
            <a:pPr algn="ctr"/>
            <a:r>
              <a:rPr lang="en-US" sz="3200" b="1" u="sng" dirty="0">
                <a:latin typeface="Proxima Nova S" panose="02000506030000020004" pitchFamily="2" charset="0"/>
                <a:cs typeface="Times New Roman" panose="02020603050405020304" pitchFamily="18" charset="0"/>
              </a:rPr>
              <a:t>Scorekeeping/Judging</a:t>
            </a:r>
          </a:p>
        </p:txBody>
      </p:sp>
      <p:sp>
        <p:nvSpPr>
          <p:cNvPr id="3" name="Subtitle 2"/>
          <p:cNvSpPr>
            <a:spLocks noGrp="1"/>
          </p:cNvSpPr>
          <p:nvPr>
            <p:ph idx="1"/>
          </p:nvPr>
        </p:nvSpPr>
        <p:spPr>
          <a:xfrm>
            <a:off x="457200" y="1504950"/>
            <a:ext cx="8305799" cy="3200400"/>
          </a:xfrm>
        </p:spPr>
        <p:txBody>
          <a:bodyPr>
            <a:normAutofit fontScale="47500" lnSpcReduction="20000"/>
          </a:bodyPr>
          <a:lstStyle/>
          <a:p>
            <a:pPr marL="457200" indent="-457200">
              <a:buFont typeface="+mj-lt"/>
              <a:buAutoNum type="arabicPeriod"/>
            </a:pPr>
            <a:r>
              <a:rPr lang="en-US" sz="2500" dirty="0">
                <a:cs typeface="Times New Roman" panose="02020603050405020304" pitchFamily="18" charset="0"/>
              </a:rPr>
              <a:t>Each team is assigned a scorekeeper who is not from their group.</a:t>
            </a:r>
          </a:p>
          <a:p>
            <a:pPr marL="457200" indent="-457200">
              <a:buFont typeface="+mj-lt"/>
              <a:buAutoNum type="arabicPeriod"/>
            </a:pPr>
            <a:endParaRPr lang="en-US" sz="2500" dirty="0">
              <a:cs typeface="Times New Roman" panose="02020603050405020304" pitchFamily="18" charset="0"/>
            </a:endParaRPr>
          </a:p>
          <a:p>
            <a:pPr marL="457200" indent="-457200">
              <a:buFont typeface="+mj-lt"/>
              <a:buAutoNum type="arabicPeriod"/>
            </a:pPr>
            <a:r>
              <a:rPr lang="en-US" sz="2500" dirty="0">
                <a:cs typeface="Times New Roman" panose="02020603050405020304" pitchFamily="18" charset="0"/>
              </a:rPr>
              <a:t>Scorekeepers will determine if a team’s answer is correct or incorrect. If the scorekeeper is unsure if an answer is acceptable or not, he or she may appeal to game judges. Likewise, if the team members do not agree with the scorekeeper’s decision, they may also appeal to the game judges. The decision of the stage judges is final.  Challenges to the final answers should be communicated to the judges via the chat mechanism, directed to the lead judge. Judges will respond directly with the team scorekeeper or the entire group, as needed. Scorekeepers should not input their scores until the challenge has been resolved.  </a:t>
            </a:r>
          </a:p>
          <a:p>
            <a:pPr marL="457200" indent="-457200">
              <a:buFont typeface="+mj-lt"/>
              <a:buAutoNum type="arabicPeriod"/>
            </a:pPr>
            <a:endParaRPr lang="en-US" sz="2500" dirty="0">
              <a:cs typeface="Times New Roman" panose="02020603050405020304" pitchFamily="18" charset="0"/>
            </a:endParaRPr>
          </a:p>
          <a:p>
            <a:pPr marL="457200" indent="-457200">
              <a:buFont typeface="+mj-lt"/>
              <a:buAutoNum type="arabicPeriod"/>
            </a:pPr>
            <a:r>
              <a:rPr lang="en-US" sz="2500" dirty="0">
                <a:cs typeface="Times New Roman" panose="02020603050405020304" pitchFamily="18" charset="0"/>
              </a:rPr>
              <a:t>Scoring will be done via a cell phone or computer. Only the scorekeepers will have access to the scoring system.  Team sponsors may serve as scorekeepers, or a team sponsor may appoint someone from their university or lab to serve as a scorekeeper for the competition.  </a:t>
            </a:r>
          </a:p>
          <a:p>
            <a:pPr marL="457200" indent="-457200">
              <a:buFont typeface="+mj-lt"/>
              <a:buAutoNum type="arabicPeriod"/>
            </a:pPr>
            <a:endParaRPr lang="en-US" sz="2500" dirty="0">
              <a:cs typeface="Times New Roman" panose="02020603050405020304" pitchFamily="18" charset="0"/>
            </a:endParaRPr>
          </a:p>
          <a:p>
            <a:pPr marL="457200" indent="-457200">
              <a:buFont typeface="+mj-lt"/>
              <a:buAutoNum type="arabicPeriod"/>
            </a:pPr>
            <a:r>
              <a:rPr lang="en-US" sz="2500" dirty="0">
                <a:cs typeface="Times New Roman" panose="02020603050405020304" pitchFamily="18" charset="0"/>
              </a:rPr>
              <a:t>The scorekeeper will enter “yes,” “no” or “not answered” in the scoring app to indicate that the question was answered correctly, incorrectly or not answered. The scorekeeper will be responsible for ensuring that the team’s records reflect the correct score for the team.  </a:t>
            </a:r>
          </a:p>
          <a:p>
            <a:pPr marL="457200" indent="-457200">
              <a:buFont typeface="+mj-lt"/>
              <a:buAutoNum type="arabicPeriod"/>
            </a:pPr>
            <a:endParaRPr lang="en-US" sz="2500" dirty="0">
              <a:cs typeface="Times New Roman" panose="02020603050405020304" pitchFamily="18" charset="0"/>
            </a:endParaRPr>
          </a:p>
          <a:p>
            <a:pPr marL="457200" indent="-457200">
              <a:buFont typeface="+mj-lt"/>
              <a:buAutoNum type="arabicPeriod"/>
            </a:pPr>
            <a:r>
              <a:rPr lang="en-US" sz="2500" dirty="0">
                <a:cs typeface="Times New Roman" panose="02020603050405020304" pitchFamily="18" charset="0"/>
              </a:rPr>
              <a:t>Each question and answer will have a number designator on the game board. Scorekeepers should be ensure that the number on the game board is consistent with the answer sheet on their phone or computer.</a:t>
            </a:r>
            <a:endParaRPr lang="en-US" sz="2500" dirty="0">
              <a:latin typeface="Times New Roman" panose="02020603050405020304" pitchFamily="18" charset="0"/>
              <a:cs typeface="Times New Roman" panose="02020603050405020304" pitchFamily="18" charset="0"/>
            </a:endParaRPr>
          </a:p>
          <a:p>
            <a:pPr marL="289322" indent="-289322">
              <a:buAutoNum type="arabicPeriod" startAt="2"/>
            </a:pPr>
            <a:endParaRPr lang="en-US" sz="1575"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132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10803"/>
            <a:ext cx="8763000" cy="417947"/>
          </a:xfrm>
        </p:spPr>
        <p:txBody>
          <a:bodyPr>
            <a:noAutofit/>
          </a:bodyPr>
          <a:lstStyle/>
          <a:p>
            <a:pPr algn="ctr"/>
            <a:r>
              <a:rPr lang="en-US" sz="2800" b="1" u="sng" dirty="0">
                <a:latin typeface="Proxima Nova S" panose="02000506030000020004" pitchFamily="2" charset="0"/>
                <a:cs typeface="Times New Roman" panose="02020603050405020304" pitchFamily="18" charset="0"/>
              </a:rPr>
              <a:t>Bowl Format/Scoring</a:t>
            </a:r>
          </a:p>
        </p:txBody>
      </p:sp>
      <p:sp>
        <p:nvSpPr>
          <p:cNvPr id="3" name="Subtitle 2"/>
          <p:cNvSpPr>
            <a:spLocks noGrp="1"/>
          </p:cNvSpPr>
          <p:nvPr>
            <p:ph idx="1"/>
          </p:nvPr>
        </p:nvSpPr>
        <p:spPr>
          <a:xfrm>
            <a:off x="304800" y="1672446"/>
            <a:ext cx="8534400" cy="3032904"/>
          </a:xfrm>
        </p:spPr>
        <p:txBody>
          <a:bodyPr>
            <a:normAutofit fontScale="25000" lnSpcReduction="20000"/>
          </a:bodyPr>
          <a:lstStyle/>
          <a:p>
            <a:r>
              <a:rPr lang="en-US" sz="4125" b="1" u="sng" dirty="0">
                <a:solidFill>
                  <a:schemeClr val="accent5"/>
                </a:solidFill>
                <a:latin typeface="Proxima Nova" panose="02000506030000020004" pitchFamily="2" charset="0"/>
                <a:cs typeface="Times New Roman" panose="02020603050405020304" pitchFamily="18" charset="0"/>
              </a:rPr>
              <a:t>Round 1:</a:t>
            </a:r>
            <a:r>
              <a:rPr lang="en-US" sz="4125" b="1" dirty="0">
                <a:solidFill>
                  <a:schemeClr val="accent5"/>
                </a:solidFill>
                <a:latin typeface="Proxima Nova" panose="02000506030000020004" pitchFamily="2" charset="0"/>
                <a:cs typeface="Times New Roman" panose="02020603050405020304" pitchFamily="18" charset="0"/>
              </a:rPr>
              <a:t>  </a:t>
            </a:r>
          </a:p>
          <a:p>
            <a:pPr lvl="1"/>
            <a:r>
              <a:rPr lang="en-US" sz="4125" b="1" u="sng" dirty="0">
                <a:latin typeface="Proxima Nova" panose="02000506030000020004" pitchFamily="2" charset="0"/>
                <a:cs typeface="Times New Roman" panose="02020603050405020304" pitchFamily="18" charset="0"/>
              </a:rPr>
              <a:t>Format: </a:t>
            </a:r>
            <a:r>
              <a:rPr lang="en-US" sz="4125" b="1" dirty="0">
                <a:latin typeface="Proxima Nova" panose="02000506030000020004" pitchFamily="2" charset="0"/>
                <a:cs typeface="Times New Roman" panose="02020603050405020304" pitchFamily="18" charset="0"/>
              </a:rPr>
              <a:t> </a:t>
            </a:r>
            <a:r>
              <a:rPr lang="en-US" sz="4125" dirty="0">
                <a:latin typeface="Proxima Nova" panose="02000506030000020004" pitchFamily="2" charset="0"/>
                <a:cs typeface="Times New Roman" panose="02020603050405020304" pitchFamily="18" charset="0"/>
              </a:rPr>
              <a:t>All teams participate.  There will be five categories of questions, each with five questions that increase in difficulty. Point values range from 100 to 500 points. The round will begin with the 100-point question from category 1, progress through that category, then advance to category 2, etc. </a:t>
            </a:r>
          </a:p>
          <a:p>
            <a:endParaRPr lang="en-US" sz="4125" b="1" dirty="0">
              <a:latin typeface="Proxima Nova" panose="02000506030000020004" pitchFamily="2" charset="0"/>
              <a:cs typeface="Times New Roman" panose="02020603050405020304" pitchFamily="18" charset="0"/>
            </a:endParaRPr>
          </a:p>
          <a:p>
            <a:pPr lvl="1"/>
            <a:r>
              <a:rPr lang="en-US" sz="4125" b="1" u="sng" dirty="0">
                <a:latin typeface="Proxima Nova" panose="02000506030000020004" pitchFamily="2" charset="0"/>
                <a:cs typeface="Times New Roman" panose="02020603050405020304" pitchFamily="18" charset="0"/>
              </a:rPr>
              <a:t>Scoring:</a:t>
            </a:r>
            <a:r>
              <a:rPr lang="en-US" sz="4125" b="1" dirty="0">
                <a:latin typeface="Proxima Nova" panose="02000506030000020004" pitchFamily="2" charset="0"/>
                <a:cs typeface="Times New Roman" panose="02020603050405020304" pitchFamily="18" charset="0"/>
              </a:rPr>
              <a:t>  </a:t>
            </a:r>
            <a:r>
              <a:rPr lang="en-US" sz="4125" dirty="0">
                <a:latin typeface="Proxima Nova" panose="02000506030000020004" pitchFamily="2" charset="0"/>
                <a:cs typeface="Times New Roman" panose="02020603050405020304" pitchFamily="18" charset="0"/>
              </a:rPr>
              <a:t>Teams will receive the point value for the corresponding question when answered correctly. Teams will receive 0 points for no response or an incorrect answer. There is no penalty for an incorrect answer in this round.</a:t>
            </a:r>
          </a:p>
          <a:p>
            <a:pPr marL="289322" indent="-289322">
              <a:buAutoNum type="arabicPeriod"/>
            </a:pPr>
            <a:endParaRPr lang="en-US" sz="4125" b="1" dirty="0">
              <a:latin typeface="Proxima Nova" panose="02000506030000020004" pitchFamily="2" charset="0"/>
              <a:cs typeface="Times New Roman" panose="02020603050405020304" pitchFamily="18" charset="0"/>
            </a:endParaRPr>
          </a:p>
          <a:p>
            <a:pPr marL="289322" indent="-289322">
              <a:buAutoNum type="arabicPeriod"/>
            </a:pPr>
            <a:endParaRPr lang="en-US" sz="4125" b="1" dirty="0">
              <a:latin typeface="Proxima Nova" panose="02000506030000020004" pitchFamily="2" charset="0"/>
              <a:cs typeface="Times New Roman" panose="02020603050405020304" pitchFamily="18" charset="0"/>
            </a:endParaRPr>
          </a:p>
          <a:p>
            <a:r>
              <a:rPr lang="en-US" sz="4125" b="1" u="sng" dirty="0">
                <a:solidFill>
                  <a:schemeClr val="accent5"/>
                </a:solidFill>
                <a:latin typeface="Proxima Nova" panose="02000506030000020004" pitchFamily="2" charset="0"/>
                <a:cs typeface="Times New Roman" panose="02020603050405020304" pitchFamily="18" charset="0"/>
              </a:rPr>
              <a:t>Round 2:</a:t>
            </a:r>
          </a:p>
          <a:p>
            <a:pPr lvl="1"/>
            <a:r>
              <a:rPr lang="en-US" sz="4125" b="1" u="sng" dirty="0">
                <a:latin typeface="Proxima Nova" panose="02000506030000020004" pitchFamily="2" charset="0"/>
                <a:cs typeface="Times New Roman" panose="02020603050405020304" pitchFamily="18" charset="0"/>
              </a:rPr>
              <a:t>Format:</a:t>
            </a:r>
            <a:r>
              <a:rPr lang="en-US" sz="4125" b="1" dirty="0">
                <a:latin typeface="Proxima Nova" panose="02000506030000020004" pitchFamily="2" charset="0"/>
                <a:cs typeface="Times New Roman" panose="02020603050405020304" pitchFamily="18" charset="0"/>
              </a:rPr>
              <a:t>  </a:t>
            </a:r>
            <a:r>
              <a:rPr lang="en-US" sz="4125" dirty="0">
                <a:latin typeface="Proxima Nova" panose="02000506030000020004" pitchFamily="2" charset="0"/>
                <a:cs typeface="Times New Roman" panose="02020603050405020304" pitchFamily="18" charset="0"/>
              </a:rPr>
              <a:t>Play and scoring is the same as Round 1, but the point values for the questions are doubled (200, 400, 600, 800, 1000).</a:t>
            </a:r>
          </a:p>
          <a:p>
            <a:r>
              <a:rPr lang="en-US" sz="4125" dirty="0">
                <a:latin typeface="Proxima Nova" panose="02000506030000020004" pitchFamily="2" charset="0"/>
                <a:cs typeface="Times New Roman" panose="02020603050405020304" pitchFamily="18" charset="0"/>
              </a:rPr>
              <a:t>	</a:t>
            </a:r>
          </a:p>
          <a:p>
            <a:pPr lvl="1"/>
            <a:r>
              <a:rPr lang="en-US" sz="4125" b="1" u="sng" dirty="0">
                <a:latin typeface="Proxima Nova" panose="02000506030000020004" pitchFamily="2" charset="0"/>
                <a:cs typeface="Times New Roman" panose="02020603050405020304" pitchFamily="18" charset="0"/>
              </a:rPr>
              <a:t>Scoring:</a:t>
            </a:r>
            <a:r>
              <a:rPr lang="en-US" sz="4125" b="1" dirty="0">
                <a:latin typeface="Proxima Nova" panose="02000506030000020004" pitchFamily="2" charset="0"/>
                <a:cs typeface="Times New Roman" panose="02020603050405020304" pitchFamily="18" charset="0"/>
              </a:rPr>
              <a:t> </a:t>
            </a:r>
            <a:r>
              <a:rPr lang="en-US" sz="4125" dirty="0">
                <a:latin typeface="Proxima Nova" panose="02000506030000020004" pitchFamily="2" charset="0"/>
                <a:cs typeface="Times New Roman" panose="02020603050405020304" pitchFamily="18" charset="0"/>
              </a:rPr>
              <a:t>Teams will receive the point value for the corresponding question when answered correctly. Teams will receive 0 points for no response. Teams will lose the point value for the corresponding question when answered incorrectly.</a:t>
            </a:r>
          </a:p>
          <a:p>
            <a:pPr marL="289322" indent="-289322">
              <a:buAutoNum type="arabicPeriod" startAt="2"/>
            </a:pPr>
            <a:endParaRPr lang="en-US" sz="1575" b="1" dirty="0">
              <a:latin typeface="Times New Roman" panose="02020603050405020304" pitchFamily="18" charset="0"/>
              <a:cs typeface="Times New Roman" panose="02020603050405020304" pitchFamily="18" charset="0"/>
            </a:endParaRPr>
          </a:p>
          <a:p>
            <a:pPr marL="289322" indent="-289322">
              <a:buAutoNum type="arabicPeriod" startAt="2"/>
            </a:pPr>
            <a:endParaRPr lang="en-US" sz="1575" b="1" dirty="0">
              <a:latin typeface="Times New Roman" panose="02020603050405020304" pitchFamily="18" charset="0"/>
              <a:cs typeface="Times New Roman" panose="02020603050405020304" pitchFamily="18" charset="0"/>
            </a:endParaRPr>
          </a:p>
          <a:p>
            <a:pPr marL="289322" indent="-289322">
              <a:buAutoNum type="arabicPeriod" startAt="2"/>
            </a:pPr>
            <a:endParaRPr lang="en-US" sz="1575"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77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763000" cy="438150"/>
          </a:xfrm>
        </p:spPr>
        <p:txBody>
          <a:bodyPr>
            <a:noAutofit/>
          </a:bodyPr>
          <a:lstStyle/>
          <a:p>
            <a:pPr algn="ctr"/>
            <a:r>
              <a:rPr lang="en-US" sz="2800" b="1" u="sng" dirty="0">
                <a:latin typeface="Proxima Nova S" panose="02000506030000020004" pitchFamily="2" charset="0"/>
                <a:cs typeface="Times New Roman" panose="02020603050405020304" pitchFamily="18" charset="0"/>
              </a:rPr>
              <a:t>Bowl Format/Scoring</a:t>
            </a:r>
          </a:p>
        </p:txBody>
      </p:sp>
      <p:sp>
        <p:nvSpPr>
          <p:cNvPr id="3" name="Subtitle 2"/>
          <p:cNvSpPr>
            <a:spLocks noGrp="1"/>
          </p:cNvSpPr>
          <p:nvPr>
            <p:ph idx="1"/>
          </p:nvPr>
        </p:nvSpPr>
        <p:spPr>
          <a:xfrm>
            <a:off x="381000" y="1428750"/>
            <a:ext cx="7467600" cy="3505200"/>
          </a:xfrm>
        </p:spPr>
        <p:txBody>
          <a:bodyPr>
            <a:noAutofit/>
          </a:bodyPr>
          <a:lstStyle/>
          <a:p>
            <a:r>
              <a:rPr lang="en-US" sz="1300" b="1" u="sng" dirty="0">
                <a:solidFill>
                  <a:schemeClr val="accent5"/>
                </a:solidFill>
                <a:latin typeface="Proxima Nova" panose="02000506030000020004" pitchFamily="2" charset="0"/>
                <a:cs typeface="Times New Roman" panose="02020603050405020304" pitchFamily="18" charset="0"/>
              </a:rPr>
              <a:t>Final – Round 3:  </a:t>
            </a:r>
          </a:p>
          <a:p>
            <a:pPr lvl="1"/>
            <a:r>
              <a:rPr lang="en-US" sz="1300" b="1" u="sng" dirty="0">
                <a:latin typeface="Proxima Nova" panose="02000506030000020004" pitchFamily="2" charset="0"/>
                <a:cs typeface="Times New Roman" panose="02020603050405020304" pitchFamily="18" charset="0"/>
              </a:rPr>
              <a:t>Format:</a:t>
            </a:r>
            <a:r>
              <a:rPr lang="en-US" sz="1300" u="sng" dirty="0">
                <a:latin typeface="Proxima Nova" panose="02000506030000020004" pitchFamily="2" charset="0"/>
                <a:cs typeface="Times New Roman" panose="02020603050405020304" pitchFamily="18" charset="0"/>
              </a:rPr>
              <a:t> </a:t>
            </a:r>
            <a:r>
              <a:rPr lang="en-US" sz="1300" dirty="0">
                <a:latin typeface="Proxima Nova" panose="02000506030000020004" pitchFamily="2" charset="0"/>
                <a:cs typeface="Times New Roman" panose="02020603050405020304" pitchFamily="18" charset="0"/>
              </a:rPr>
              <a:t> Only the first through fifth place teams at the conclusion of Round 2 will compete in the final round. This round will consist of a single question. Teams will be provided with the category for the question and will be required to record a point wager for the pending question. Wagers will be kept confidential until after answers are submitted. Scorekeepers will enter the numeric value of the wager into their phone or computer. Teams may wager as little as 0 points and as much as their current point total. Once wagers are made, the final round question will be displayed. Teams will have 60 seconds to respond. Once time has expired, the answer to the final round question will be revealed. Scorekeepers should not enter if their team has gotten the question right or wrong until the emcee directly communicates with the individual team scorekeepers. </a:t>
            </a:r>
          </a:p>
          <a:p>
            <a:r>
              <a:rPr lang="en-US" sz="1300" b="1" dirty="0">
                <a:latin typeface="Proxima Nova" panose="02000506030000020004" pitchFamily="2" charset="0"/>
                <a:cs typeface="Times New Roman" panose="02020603050405020304" pitchFamily="18" charset="0"/>
              </a:rPr>
              <a:t> </a:t>
            </a:r>
          </a:p>
          <a:p>
            <a:pPr lvl="1"/>
            <a:r>
              <a:rPr lang="en-US" sz="1300" b="1" u="sng" dirty="0">
                <a:latin typeface="Proxima Nova" panose="02000506030000020004" pitchFamily="2" charset="0"/>
                <a:cs typeface="Times New Roman" panose="02020603050405020304" pitchFamily="18" charset="0"/>
              </a:rPr>
              <a:t>Scoring:</a:t>
            </a:r>
            <a:r>
              <a:rPr lang="en-US" sz="1300" b="1" dirty="0">
                <a:latin typeface="Proxima Nova" panose="02000506030000020004" pitchFamily="2" charset="0"/>
                <a:cs typeface="Times New Roman" panose="02020603050405020304" pitchFamily="18" charset="0"/>
              </a:rPr>
              <a:t> </a:t>
            </a:r>
            <a:r>
              <a:rPr lang="en-US" sz="1300" dirty="0">
                <a:latin typeface="Proxima Nova" panose="02000506030000020004" pitchFamily="2" charset="0"/>
                <a:cs typeface="Times New Roman" panose="02020603050405020304" pitchFamily="18" charset="0"/>
              </a:rPr>
              <a:t>A correct answer will result in the team’s wagered points being added to their score total. No response or an incorrect answer will result in the team’s wagered points being deducted from their point total. The team with the highest point total at the end of the final round will be declared the champion.</a:t>
            </a:r>
          </a:p>
          <a:p>
            <a:pPr marL="289322" indent="-289322">
              <a:buAutoNum type="arabicPeriod"/>
            </a:pP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869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71550"/>
            <a:ext cx="8839200" cy="457200"/>
          </a:xfrm>
        </p:spPr>
        <p:txBody>
          <a:bodyPr>
            <a:noAutofit/>
          </a:bodyPr>
          <a:lstStyle/>
          <a:p>
            <a:pPr algn="ctr"/>
            <a:r>
              <a:rPr lang="en-US" sz="2800" b="1" u="sng" dirty="0">
                <a:latin typeface="Proxima Nova S" panose="02000506030000020004" pitchFamily="2" charset="0"/>
                <a:cs typeface="Times New Roman" panose="02020603050405020304" pitchFamily="18" charset="0"/>
              </a:rPr>
              <a:t>Bowl Format Scoring</a:t>
            </a:r>
          </a:p>
        </p:txBody>
      </p:sp>
      <p:sp>
        <p:nvSpPr>
          <p:cNvPr id="3" name="Content Placeholder 2"/>
          <p:cNvSpPr>
            <a:spLocks noGrp="1"/>
          </p:cNvSpPr>
          <p:nvPr>
            <p:ph idx="1"/>
          </p:nvPr>
        </p:nvSpPr>
        <p:spPr>
          <a:xfrm>
            <a:off x="228600" y="1733550"/>
            <a:ext cx="8534400" cy="3048000"/>
          </a:xfrm>
        </p:spPr>
        <p:txBody>
          <a:bodyPr>
            <a:normAutofit/>
          </a:bodyPr>
          <a:lstStyle/>
          <a:p>
            <a:r>
              <a:rPr lang="en-US" sz="1300" b="1" u="sng" dirty="0">
                <a:solidFill>
                  <a:schemeClr val="accent5"/>
                </a:solidFill>
                <a:latin typeface="Proxima Nova" panose="02000506030000020004" pitchFamily="2" charset="0"/>
                <a:cs typeface="Times New Roman" panose="02020603050405020304" pitchFamily="18" charset="0"/>
              </a:rPr>
              <a:t>Sudden Death – Round 4: </a:t>
            </a:r>
          </a:p>
          <a:p>
            <a:r>
              <a:rPr lang="en-US" sz="1300" b="1" dirty="0">
                <a:latin typeface="Proxima Nova" panose="02000506030000020004" pitchFamily="2" charset="0"/>
                <a:cs typeface="Times New Roman" panose="02020603050405020304" pitchFamily="18" charset="0"/>
              </a:rPr>
              <a:t>To be played if two or more teams are tied at the end of the final round.</a:t>
            </a:r>
          </a:p>
          <a:p>
            <a:pPr lvl="1"/>
            <a:r>
              <a:rPr lang="en-US" sz="1300" b="1" u="sng" dirty="0">
                <a:latin typeface="Proxima Nova" panose="02000506030000020004" pitchFamily="2" charset="0"/>
                <a:cs typeface="Times New Roman" panose="02020603050405020304" pitchFamily="18" charset="0"/>
              </a:rPr>
              <a:t>Format:</a:t>
            </a:r>
            <a:r>
              <a:rPr lang="en-US" sz="1300" b="1" dirty="0">
                <a:latin typeface="Proxima Nova" panose="02000506030000020004" pitchFamily="2" charset="0"/>
                <a:cs typeface="Times New Roman" panose="02020603050405020304" pitchFamily="18" charset="0"/>
              </a:rPr>
              <a:t> </a:t>
            </a:r>
            <a:r>
              <a:rPr lang="en-US" sz="1300" dirty="0">
                <a:latin typeface="Proxima Nova" panose="02000506030000020004" pitchFamily="2" charset="0"/>
                <a:cs typeface="Times New Roman" panose="02020603050405020304" pitchFamily="18" charset="0"/>
              </a:rPr>
              <a:t>Only the teams tied at the end of the final round will participate. Questions will be presented without categories. Teams will have 20 seconds to provide answers. Questioning will continue until there is one team standing.</a:t>
            </a:r>
          </a:p>
          <a:p>
            <a:endParaRPr lang="en-US" sz="1300" dirty="0">
              <a:latin typeface="Proxima Nova" panose="02000506030000020004" pitchFamily="2" charset="0"/>
              <a:cs typeface="Times New Roman" panose="02020603050405020304" pitchFamily="18" charset="0"/>
            </a:endParaRPr>
          </a:p>
          <a:p>
            <a:pPr lvl="1"/>
            <a:r>
              <a:rPr lang="en-US" sz="1300" b="1" u="sng" dirty="0">
                <a:latin typeface="Proxima Nova" panose="02000506030000020004" pitchFamily="2" charset="0"/>
                <a:cs typeface="Times New Roman" panose="02020603050405020304" pitchFamily="18" charset="0"/>
              </a:rPr>
              <a:t>Scoring</a:t>
            </a:r>
            <a:r>
              <a:rPr lang="en-US" sz="1300" u="sng" dirty="0">
                <a:latin typeface="Proxima Nova" panose="02000506030000020004" pitchFamily="2" charset="0"/>
                <a:cs typeface="Times New Roman" panose="02020603050405020304" pitchFamily="18" charset="0"/>
              </a:rPr>
              <a:t>:</a:t>
            </a:r>
            <a:r>
              <a:rPr lang="en-US" sz="1300" dirty="0">
                <a:latin typeface="Proxima Nova" panose="02000506030000020004" pitchFamily="2" charset="0"/>
                <a:cs typeface="Times New Roman" panose="02020603050405020304" pitchFamily="18" charset="0"/>
              </a:rPr>
              <a:t> A wrong answer will remove (a) team(s) from the sudden death round, </a:t>
            </a:r>
            <a:r>
              <a:rPr lang="en-US" sz="1300">
                <a:latin typeface="Proxima Nova" panose="02000506030000020004" pitchFamily="2" charset="0"/>
                <a:cs typeface="Times New Roman" panose="02020603050405020304" pitchFamily="18" charset="0"/>
              </a:rPr>
              <a:t>unless all </a:t>
            </a:r>
            <a:r>
              <a:rPr lang="en-US" sz="1300" dirty="0">
                <a:latin typeface="Proxima Nova" panose="02000506030000020004" pitchFamily="2" charset="0"/>
                <a:cs typeface="Times New Roman" panose="02020603050405020304" pitchFamily="18" charset="0"/>
              </a:rPr>
              <a:t>remaining teams answer incorrectly. The first team to answer a question correctly that the other remaining teams(s) do(es) not will be declared the champion. If there is still a tie after the second sudden death, the third tie breaker will be determined by the most correct responses during the entire game. The fourth tie breaker will be determined by the least number of incorrect responses during the game. </a:t>
            </a:r>
          </a:p>
          <a:p>
            <a:endParaRPr lang="en-US" sz="1200" dirty="0"/>
          </a:p>
          <a:p>
            <a:pPr algn="ctr"/>
            <a:r>
              <a:rPr lang="en-US" sz="1200" b="1" dirty="0"/>
              <a:t>Questions – please contact </a:t>
            </a:r>
            <a:r>
              <a:rPr lang="en-US" sz="1200" b="1" dirty="0">
                <a:solidFill>
                  <a:srgbClr val="0000CC"/>
                </a:solidFill>
                <a:hlinkClick r:id="rId2">
                  <a:extLst>
                    <a:ext uri="{A12FA001-AC4F-418D-AE19-62706E023703}">
                      <ahyp:hlinkClr xmlns:ahyp="http://schemas.microsoft.com/office/drawing/2018/hyperlinkcolor" val="tx"/>
                    </a:ext>
                  </a:extLst>
                </a:hlinkClick>
              </a:rPr>
              <a:t>James Fluckey, PhD</a:t>
            </a:r>
            <a:r>
              <a:rPr lang="en-US" sz="1200" b="1" dirty="0">
                <a:solidFill>
                  <a:srgbClr val="0000CC"/>
                </a:solidFill>
              </a:rPr>
              <a:t>, </a:t>
            </a:r>
            <a:r>
              <a:rPr lang="en-US" sz="1200" b="1" dirty="0">
                <a:solidFill>
                  <a:schemeClr val="bg2"/>
                </a:solidFill>
              </a:rPr>
              <a:t>Texas A&amp;M University</a:t>
            </a:r>
          </a:p>
        </p:txBody>
      </p:sp>
    </p:spTree>
    <p:extLst>
      <p:ext uri="{BB962C8B-B14F-4D97-AF65-F5344CB8AC3E}">
        <p14:creationId xmlns:p14="http://schemas.microsoft.com/office/powerpoint/2010/main" val="2344075802"/>
      </p:ext>
    </p:extLst>
  </p:cSld>
  <p:clrMapOvr>
    <a:masterClrMapping/>
  </p:clrMapOvr>
</p:sld>
</file>

<file path=ppt/theme/theme1.xml><?xml version="1.0" encoding="utf-8"?>
<a:theme xmlns:a="http://schemas.openxmlformats.org/drawingml/2006/main" name="APS Theme 2019">
  <a:themeElements>
    <a:clrScheme name="APS Color Palette 2019">
      <a:dk1>
        <a:srgbClr val="212E39"/>
      </a:dk1>
      <a:lt1>
        <a:srgbClr val="FFFFFF"/>
      </a:lt1>
      <a:dk2>
        <a:srgbClr val="141515"/>
      </a:dk2>
      <a:lt2>
        <a:srgbClr val="D0D3D4"/>
      </a:lt2>
      <a:accent1>
        <a:srgbClr val="0DFFFF"/>
      </a:accent1>
      <a:accent2>
        <a:srgbClr val="FFB525"/>
      </a:accent2>
      <a:accent3>
        <a:srgbClr val="E82562"/>
      </a:accent3>
      <a:accent4>
        <a:srgbClr val="0DFFFF"/>
      </a:accent4>
      <a:accent5>
        <a:srgbClr val="48A9C5"/>
      </a:accent5>
      <a:accent6>
        <a:srgbClr val="FFB525"/>
      </a:accent6>
      <a:hlink>
        <a:srgbClr val="E82562"/>
      </a:hlink>
      <a:folHlink>
        <a:srgbClr val="E82562"/>
      </a:folHlink>
    </a:clrScheme>
    <a:fontScheme name="APS Fonts 2019">
      <a:majorFont>
        <a:latin typeface="Proxima Nova"/>
        <a:ea typeface=""/>
        <a:cs typeface=""/>
      </a:majorFont>
      <a:minorFont>
        <a:latin typeface="Proxima Nov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APS Theme 2019</Template>
  <TotalTime>862</TotalTime>
  <Words>1216</Words>
  <Application>Microsoft Office PowerPoint</Application>
  <PresentationFormat>On-screen Show (16:9)</PresentationFormat>
  <Paragraphs>62</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Georgia</vt:lpstr>
      <vt:lpstr>Proxima Nova</vt:lpstr>
      <vt:lpstr>Proxima Nova S</vt:lpstr>
      <vt:lpstr>Times New Roman</vt:lpstr>
      <vt:lpstr>APS Theme 2019</vt:lpstr>
      <vt:lpstr>Integrative Physiology of Exercise Quiz Bowl</vt:lpstr>
      <vt:lpstr>Teams/Questions/Answers</vt:lpstr>
      <vt:lpstr>Scorekeeping/Judging</vt:lpstr>
      <vt:lpstr>Bowl Format/Scoring</vt:lpstr>
      <vt:lpstr>Bowl Format/Scoring</vt:lpstr>
      <vt:lpstr>Bowl Format Scoring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Kirsten Gossett</dc:creator>
  <cp:lastModifiedBy>Coleen Kitaguchi</cp:lastModifiedBy>
  <cp:revision>103</cp:revision>
  <dcterms:created xsi:type="dcterms:W3CDTF">2019-02-25T17:59:12Z</dcterms:created>
  <dcterms:modified xsi:type="dcterms:W3CDTF">2020-11-03T15:00:59Z</dcterms:modified>
</cp:coreProperties>
</file>